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57" r:id="rId9"/>
    <p:sldId id="264" r:id="rId10"/>
    <p:sldId id="269" r:id="rId11"/>
    <p:sldId id="265" r:id="rId12"/>
    <p:sldId id="268" r:id="rId13"/>
    <p:sldId id="270" r:id="rId14"/>
    <p:sldId id="271" r:id="rId15"/>
    <p:sldId id="273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7DC283-3BA2-4C9F-BC4C-5143C54BE3D7}" type="datetimeFigureOut">
              <a:rPr lang="fr-BE" smtClean="0"/>
              <a:t>4/04/2017</a:t>
            </a:fld>
            <a:endParaRPr lang="fr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792CC0-41D7-4D15-8033-7B7F80816E0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Road Safety , </a:t>
            </a:r>
            <a:r>
              <a:rPr lang="fr-BE" dirty="0" smtClean="0"/>
              <a:t>post </a:t>
            </a:r>
            <a:r>
              <a:rPr lang="fr-BE" dirty="0" smtClean="0"/>
              <a:t>crash </a:t>
            </a:r>
            <a:r>
              <a:rPr lang="fr-BE" dirty="0" err="1" smtClean="0"/>
              <a:t>response</a:t>
            </a:r>
            <a:r>
              <a:rPr lang="fr-BE" dirty="0" smtClean="0"/>
              <a:t> and  </a:t>
            </a:r>
            <a:r>
              <a:rPr lang="fr-BE" dirty="0" err="1" smtClean="0"/>
              <a:t>it’s</a:t>
            </a:r>
            <a:r>
              <a:rPr lang="fr-BE" dirty="0" smtClean="0"/>
              <a:t> cultural </a:t>
            </a:r>
            <a:r>
              <a:rPr lang="fr-BE" dirty="0" smtClean="0"/>
              <a:t>dimension 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Eric Remacle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3717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>
                <a:solidFill>
                  <a:srgbClr val="FF0000"/>
                </a:solidFill>
              </a:rPr>
              <a:t>HEALTH </a:t>
            </a:r>
          </a:p>
          <a:p>
            <a:pPr marL="109728" indent="0">
              <a:buNone/>
            </a:pPr>
            <a:endParaRPr lang="fr-BE" dirty="0"/>
          </a:p>
          <a:p>
            <a:r>
              <a:rPr lang="fr-BE" dirty="0" smtClean="0"/>
              <a:t>Culture(s</a:t>
            </a:r>
            <a:r>
              <a:rPr lang="fr-BE" dirty="0"/>
              <a:t>) </a:t>
            </a:r>
            <a:r>
              <a:rPr lang="fr-BE" dirty="0" err="1" smtClean="0"/>
              <a:t>will</a:t>
            </a:r>
            <a:r>
              <a:rPr lang="fr-BE" dirty="0" smtClean="0"/>
              <a:t> influence : </a:t>
            </a:r>
          </a:p>
          <a:p>
            <a:pPr marL="109728" indent="0">
              <a:buNone/>
            </a:pPr>
            <a:endParaRPr lang="fr-BE" dirty="0">
              <a:solidFill>
                <a:srgbClr val="FF0000"/>
              </a:solidFill>
            </a:endParaRPr>
          </a:p>
          <a:p>
            <a:r>
              <a:rPr lang="fr-BE" dirty="0" err="1" smtClean="0"/>
              <a:t>Psychological</a:t>
            </a:r>
            <a:r>
              <a:rPr lang="fr-BE" dirty="0" smtClean="0"/>
              <a:t> support : </a:t>
            </a:r>
          </a:p>
          <a:p>
            <a:endParaRPr lang="fr-BE" dirty="0"/>
          </a:p>
          <a:p>
            <a:r>
              <a:rPr lang="fr-BE" dirty="0"/>
              <a:t>P</a:t>
            </a:r>
            <a:r>
              <a:rPr lang="fr-BE" dirty="0" smtClean="0"/>
              <a:t>roviders : </a:t>
            </a:r>
            <a:r>
              <a:rPr lang="fr-BE" dirty="0" err="1" smtClean="0"/>
              <a:t>community</a:t>
            </a:r>
            <a:r>
              <a:rPr lang="fr-BE" dirty="0" smtClean="0"/>
              <a:t> groups, </a:t>
            </a:r>
            <a:r>
              <a:rPr lang="fr-BE" dirty="0" smtClean="0"/>
              <a:t>self help groups, </a:t>
            </a:r>
            <a:r>
              <a:rPr lang="fr-BE" dirty="0" err="1" smtClean="0"/>
              <a:t>familly</a:t>
            </a:r>
            <a:r>
              <a:rPr lang="fr-BE" dirty="0" smtClean="0"/>
              <a:t> </a:t>
            </a:r>
            <a:r>
              <a:rPr lang="fr-BE" dirty="0" err="1" smtClean="0"/>
              <a:t>members</a:t>
            </a:r>
            <a:r>
              <a:rPr lang="fr-BE" dirty="0" smtClean="0"/>
              <a:t>,   </a:t>
            </a:r>
            <a:r>
              <a:rPr lang="fr-BE" dirty="0" err="1" smtClean="0"/>
              <a:t>religious</a:t>
            </a:r>
            <a:r>
              <a:rPr lang="fr-BE" dirty="0" smtClean="0"/>
              <a:t> or spiritual  </a:t>
            </a:r>
            <a:r>
              <a:rPr lang="fr-BE" dirty="0" smtClean="0"/>
              <a:t>leader, </a:t>
            </a:r>
            <a:r>
              <a:rPr lang="fr-BE" dirty="0" err="1" smtClean="0"/>
              <a:t>professional</a:t>
            </a:r>
            <a:r>
              <a:rPr lang="fr-BE" dirty="0" smtClean="0"/>
              <a:t>, …</a:t>
            </a:r>
          </a:p>
          <a:p>
            <a:r>
              <a:rPr lang="fr-BE" dirty="0" smtClean="0"/>
              <a:t>Perception of </a:t>
            </a:r>
            <a:r>
              <a:rPr lang="fr-BE" dirty="0" err="1" smtClean="0"/>
              <a:t>death</a:t>
            </a:r>
            <a:r>
              <a:rPr lang="fr-BE" dirty="0" smtClean="0"/>
              <a:t>/grief /</a:t>
            </a:r>
            <a:r>
              <a:rPr lang="fr-BE" dirty="0" err="1" smtClean="0"/>
              <a:t>mourning</a:t>
            </a:r>
            <a:r>
              <a:rPr lang="fr-BE" dirty="0" smtClean="0"/>
              <a:t>  </a:t>
            </a:r>
            <a:r>
              <a:rPr lang="fr-BE" dirty="0" err="1" smtClean="0"/>
              <a:t>process</a:t>
            </a:r>
            <a:endParaRPr lang="fr-BE" dirty="0" smtClean="0"/>
          </a:p>
          <a:p>
            <a:endParaRPr lang="fr-BE" dirty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Pillar</a:t>
            </a:r>
            <a:r>
              <a:rPr lang="fr-BE" dirty="0" smtClean="0"/>
              <a:t> 5: Post crash </a:t>
            </a:r>
            <a:r>
              <a:rPr lang="fr-BE" dirty="0" err="1" smtClean="0"/>
              <a:t>response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81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BE" dirty="0"/>
              <a:t>Culture(s) </a:t>
            </a:r>
            <a:r>
              <a:rPr lang="fr-BE" dirty="0" err="1" smtClean="0"/>
              <a:t>will</a:t>
            </a:r>
            <a:r>
              <a:rPr lang="fr-BE" dirty="0" smtClean="0"/>
              <a:t> influence : </a:t>
            </a:r>
          </a:p>
          <a:p>
            <a:endParaRPr lang="fr-BE" dirty="0" smtClean="0"/>
          </a:p>
          <a:p>
            <a:r>
              <a:rPr lang="fr-BE" dirty="0" smtClean="0">
                <a:solidFill>
                  <a:srgbClr val="FF0000"/>
                </a:solidFill>
              </a:rPr>
              <a:t>JUSTICE </a:t>
            </a:r>
          </a:p>
          <a:p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</a:p>
          <a:p>
            <a:endParaRPr lang="fr-BE" dirty="0" smtClean="0"/>
          </a:p>
          <a:p>
            <a:endParaRPr lang="fr-BE" dirty="0" smtClean="0"/>
          </a:p>
          <a:p>
            <a:r>
              <a:rPr lang="fr-BE" dirty="0" err="1" smtClean="0"/>
              <a:t>Interpretation</a:t>
            </a:r>
            <a:r>
              <a:rPr lang="fr-BE" dirty="0" smtClean="0"/>
              <a:t> of the </a:t>
            </a:r>
            <a:r>
              <a:rPr lang="fr-BE" dirty="0" err="1" smtClean="0"/>
              <a:t>event</a:t>
            </a:r>
            <a:r>
              <a:rPr lang="fr-BE" dirty="0" smtClean="0"/>
              <a:t> :  </a:t>
            </a:r>
            <a:r>
              <a:rPr lang="fr-BE" dirty="0" err="1" smtClean="0"/>
              <a:t>factual</a:t>
            </a:r>
            <a:r>
              <a:rPr lang="fr-BE" dirty="0"/>
              <a:t> </a:t>
            </a:r>
            <a:r>
              <a:rPr lang="fr-BE" dirty="0" smtClean="0"/>
              <a:t>and  spiritual – </a:t>
            </a:r>
            <a:r>
              <a:rPr lang="fr-BE" dirty="0" err="1" smtClean="0"/>
              <a:t>from</a:t>
            </a:r>
            <a:r>
              <a:rPr lang="fr-BE" dirty="0" smtClean="0"/>
              <a:t> « </a:t>
            </a:r>
            <a:r>
              <a:rPr lang="fr-BE" dirty="0" err="1" smtClean="0"/>
              <a:t>responsible</a:t>
            </a:r>
            <a:r>
              <a:rPr lang="fr-BE" dirty="0" smtClean="0"/>
              <a:t> » to « </a:t>
            </a:r>
            <a:r>
              <a:rPr lang="fr-BE" dirty="0" err="1" smtClean="0"/>
              <a:t>tool</a:t>
            </a:r>
            <a:r>
              <a:rPr lang="fr-BE" dirty="0" smtClean="0"/>
              <a:t> of </a:t>
            </a:r>
            <a:r>
              <a:rPr lang="fr-BE" dirty="0" err="1" smtClean="0"/>
              <a:t>destiny</a:t>
            </a:r>
            <a:r>
              <a:rPr lang="fr-BE" dirty="0" smtClean="0"/>
              <a:t> »  </a:t>
            </a:r>
          </a:p>
          <a:p>
            <a:endParaRPr lang="fr-BE" dirty="0"/>
          </a:p>
          <a:p>
            <a:r>
              <a:rPr lang="fr-BE" dirty="0" err="1" smtClean="0"/>
              <a:t>Status</a:t>
            </a:r>
            <a:r>
              <a:rPr lang="fr-BE" dirty="0" smtClean="0"/>
              <a:t> of </a:t>
            </a:r>
            <a:r>
              <a:rPr lang="fr-BE" dirty="0" err="1" smtClean="0"/>
              <a:t>victims</a:t>
            </a:r>
            <a:r>
              <a:rPr lang="fr-BE" dirty="0" smtClean="0"/>
              <a:t> and </a:t>
            </a:r>
            <a:r>
              <a:rPr lang="fr-BE" dirty="0" err="1" smtClean="0"/>
              <a:t>offenders</a:t>
            </a:r>
            <a:r>
              <a:rPr lang="fr-BE" dirty="0" smtClean="0"/>
              <a:t> : </a:t>
            </a:r>
            <a:r>
              <a:rPr lang="fr-BE" dirty="0" err="1" smtClean="0"/>
              <a:t>bhrama</a:t>
            </a:r>
            <a:r>
              <a:rPr lang="fr-BE" dirty="0" smtClean="0"/>
              <a:t> and </a:t>
            </a:r>
            <a:r>
              <a:rPr lang="fr-BE" dirty="0" err="1" smtClean="0"/>
              <a:t>dalit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r>
              <a:rPr lang="fr-BE" dirty="0" smtClean="0"/>
              <a:t>Access to </a:t>
            </a:r>
            <a:r>
              <a:rPr lang="fr-BE" dirty="0" err="1" smtClean="0"/>
              <a:t>various</a:t>
            </a:r>
            <a:r>
              <a:rPr lang="fr-BE" dirty="0" smtClean="0"/>
              <a:t> </a:t>
            </a:r>
            <a:r>
              <a:rPr lang="fr-BE" dirty="0" err="1" smtClean="0"/>
              <a:t>forms</a:t>
            </a:r>
            <a:r>
              <a:rPr lang="fr-BE" dirty="0" smtClean="0"/>
              <a:t> of </a:t>
            </a:r>
            <a:r>
              <a:rPr lang="fr-BE" dirty="0" err="1" smtClean="0"/>
              <a:t>legal</a:t>
            </a:r>
            <a:r>
              <a:rPr lang="fr-BE" dirty="0" smtClean="0"/>
              <a:t> </a:t>
            </a:r>
            <a:r>
              <a:rPr lang="fr-BE" dirty="0" err="1" smtClean="0"/>
              <a:t>systems</a:t>
            </a:r>
            <a:r>
              <a:rPr lang="fr-BE" dirty="0" smtClean="0"/>
              <a:t> </a:t>
            </a:r>
          </a:p>
          <a:p>
            <a:endParaRPr lang="fr-BE" dirty="0" smtClean="0"/>
          </a:p>
          <a:p>
            <a:r>
              <a:rPr lang="fr-BE" dirty="0" err="1" smtClean="0"/>
              <a:t>Process</a:t>
            </a:r>
            <a:r>
              <a:rPr lang="fr-BE" dirty="0" smtClean="0"/>
              <a:t> of </a:t>
            </a:r>
            <a:r>
              <a:rPr lang="fr-BE" dirty="0" err="1" smtClean="0"/>
              <a:t>negociation</a:t>
            </a:r>
            <a:r>
              <a:rPr lang="fr-BE" dirty="0" smtClean="0"/>
              <a:t> and </a:t>
            </a:r>
            <a:r>
              <a:rPr lang="fr-BE" dirty="0" err="1" smtClean="0"/>
              <a:t>access</a:t>
            </a:r>
            <a:r>
              <a:rPr lang="fr-BE" dirty="0" smtClean="0"/>
              <a:t> to  compensation 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Post crash </a:t>
            </a:r>
            <a:r>
              <a:rPr lang="fr-BE" dirty="0" err="1" smtClean="0"/>
              <a:t>response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816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SOCIAL INCLUSION</a:t>
            </a:r>
          </a:p>
          <a:p>
            <a:endParaRPr lang="fr-BE" dirty="0" smtClean="0"/>
          </a:p>
          <a:p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  <a:endParaRPr lang="fr-BE" dirty="0" smtClean="0"/>
          </a:p>
          <a:p>
            <a:endParaRPr lang="fr-BE" dirty="0"/>
          </a:p>
          <a:p>
            <a:r>
              <a:rPr lang="fr-BE" dirty="0"/>
              <a:t>P</a:t>
            </a:r>
            <a:r>
              <a:rPr lang="fr-BE" dirty="0" smtClean="0"/>
              <a:t>erception on / and attitudes </a:t>
            </a:r>
            <a:r>
              <a:rPr lang="fr-BE" dirty="0" err="1" smtClean="0"/>
              <a:t>toward</a:t>
            </a:r>
            <a:r>
              <a:rPr lang="fr-BE" dirty="0" smtClean="0"/>
              <a:t> </a:t>
            </a:r>
            <a:r>
              <a:rPr lang="fr-BE" dirty="0" err="1" smtClean="0"/>
              <a:t>disability</a:t>
            </a:r>
            <a:r>
              <a:rPr lang="fr-BE" dirty="0"/>
              <a:t>, </a:t>
            </a:r>
            <a:r>
              <a:rPr lang="fr-BE" dirty="0" smtClean="0"/>
              <a:t>…</a:t>
            </a:r>
          </a:p>
          <a:p>
            <a:r>
              <a:rPr lang="fr-BE" dirty="0" smtClean="0"/>
              <a:t>Access to IGA  /Education </a:t>
            </a:r>
          </a:p>
          <a:p>
            <a:r>
              <a:rPr lang="fr-BE" dirty="0" err="1" smtClean="0"/>
              <a:t>Community</a:t>
            </a:r>
            <a:r>
              <a:rPr lang="fr-BE" dirty="0" smtClean="0"/>
              <a:t> engagement : </a:t>
            </a:r>
            <a:r>
              <a:rPr lang="fr-BE" dirty="0" err="1" smtClean="0"/>
              <a:t>victims</a:t>
            </a:r>
            <a:r>
              <a:rPr lang="fr-BE" dirty="0" smtClean="0"/>
              <a:t> and </a:t>
            </a:r>
            <a:r>
              <a:rPr lang="fr-BE" dirty="0" err="1" smtClean="0"/>
              <a:t>advocates</a:t>
            </a:r>
            <a:endParaRPr lang="fr-BE" dirty="0" smtClean="0"/>
          </a:p>
          <a:p>
            <a:r>
              <a:rPr lang="fr-BE" dirty="0" err="1" smtClean="0"/>
              <a:t>Willigness</a:t>
            </a:r>
            <a:r>
              <a:rPr lang="fr-BE" dirty="0" smtClean="0"/>
              <a:t>  to </a:t>
            </a:r>
            <a:r>
              <a:rPr lang="fr-BE" dirty="0" err="1" smtClean="0"/>
              <a:t>share</a:t>
            </a:r>
            <a:r>
              <a:rPr lang="fr-BE" dirty="0" smtClean="0"/>
              <a:t> </a:t>
            </a:r>
            <a:r>
              <a:rPr lang="fr-BE" dirty="0" err="1" smtClean="0"/>
              <a:t>experience</a:t>
            </a:r>
            <a:r>
              <a:rPr lang="fr-BE" dirty="0" smtClean="0"/>
              <a:t>/ </a:t>
            </a:r>
            <a:r>
              <a:rPr lang="fr-BE" dirty="0" err="1" smtClean="0"/>
              <a:t>testimonies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Post crash </a:t>
            </a:r>
            <a:r>
              <a:rPr lang="fr-BE" dirty="0" err="1" smtClean="0"/>
              <a:t>response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565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Handicap International is active in improving first aid and ambulance services for crash victims and develops actions to improve the capacity of </a:t>
            </a:r>
            <a:r>
              <a:rPr lang="en-GB" dirty="0" smtClean="0"/>
              <a:t>local stakeholders . </a:t>
            </a:r>
            <a:r>
              <a:rPr lang="en-GB" dirty="0"/>
              <a:t>The aim is to deliver first aid to road crash casualties, refer them to appropriate health facilities and rehabilitation services. Handicap International promotes referral to psychosocial support and basic rehabilitation </a:t>
            </a:r>
            <a:r>
              <a:rPr lang="en-GB" dirty="0" smtClean="0"/>
              <a:t>(including AD) services </a:t>
            </a:r>
            <a:r>
              <a:rPr lang="en-GB" dirty="0"/>
              <a:t>as an extension of the immediate response. </a:t>
            </a:r>
            <a:endParaRPr lang="fr-BE" dirty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What’s</a:t>
            </a:r>
            <a:r>
              <a:rPr lang="fr-BE" dirty="0" smtClean="0"/>
              <a:t> HI </a:t>
            </a:r>
            <a:r>
              <a:rPr lang="fr-BE" dirty="0" err="1" smtClean="0"/>
              <a:t>doing</a:t>
            </a:r>
            <a:r>
              <a:rPr lang="fr-BE" dirty="0" smtClean="0"/>
              <a:t> 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6019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Support Victims </a:t>
            </a:r>
            <a:r>
              <a:rPr lang="en-GB" b="1" dirty="0"/>
              <a:t>of road traffic </a:t>
            </a:r>
            <a:r>
              <a:rPr lang="en-GB" b="1" dirty="0" smtClean="0"/>
              <a:t>crashes</a:t>
            </a:r>
            <a:r>
              <a:rPr lang="en-GB" dirty="0" smtClean="0"/>
              <a:t>.</a:t>
            </a:r>
            <a:endParaRPr lang="fr-BE" dirty="0"/>
          </a:p>
          <a:p>
            <a:endParaRPr lang="fr-BE" dirty="0"/>
          </a:p>
          <a:p>
            <a:r>
              <a:rPr lang="fr-BE" dirty="0" err="1" smtClean="0"/>
              <a:t>Organising</a:t>
            </a:r>
            <a:r>
              <a:rPr lang="fr-BE" dirty="0" smtClean="0"/>
              <a:t> Self help group support</a:t>
            </a:r>
          </a:p>
          <a:p>
            <a:r>
              <a:rPr lang="fr-BE" dirty="0" err="1" smtClean="0"/>
              <a:t>Institutional</a:t>
            </a:r>
            <a:r>
              <a:rPr lang="fr-BE" dirty="0" smtClean="0"/>
              <a:t> support</a:t>
            </a:r>
          </a:p>
          <a:p>
            <a:r>
              <a:rPr lang="fr-BE" dirty="0" smtClean="0"/>
              <a:t>Strategic support </a:t>
            </a:r>
          </a:p>
          <a:p>
            <a:r>
              <a:rPr lang="fr-BE" dirty="0" smtClean="0"/>
              <a:t>Technical support </a:t>
            </a:r>
          </a:p>
          <a:p>
            <a:r>
              <a:rPr lang="fr-BE" dirty="0" smtClean="0"/>
              <a:t>Financial support for road </a:t>
            </a:r>
            <a:r>
              <a:rPr lang="fr-BE" dirty="0" err="1" smtClean="0"/>
              <a:t>safety</a:t>
            </a:r>
            <a:r>
              <a:rPr lang="fr-BE" dirty="0"/>
              <a:t> </a:t>
            </a:r>
            <a:r>
              <a:rPr lang="fr-BE" dirty="0" smtClean="0"/>
              <a:t>intervention 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What’s</a:t>
            </a:r>
            <a:r>
              <a:rPr lang="fr-BE" dirty="0" smtClean="0"/>
              <a:t> HI </a:t>
            </a:r>
            <a:r>
              <a:rPr lang="fr-BE" dirty="0" err="1" smtClean="0"/>
              <a:t>doing</a:t>
            </a:r>
            <a:r>
              <a:rPr lang="fr-BE" dirty="0" smtClean="0"/>
              <a:t> </a:t>
            </a:r>
            <a:r>
              <a:rPr lang="fr-BE" dirty="0" err="1" smtClean="0"/>
              <a:t>regarding</a:t>
            </a:r>
            <a:r>
              <a:rPr lang="fr-BE" dirty="0" smtClean="0"/>
              <a:t> PCR </a:t>
            </a:r>
            <a:r>
              <a:rPr lang="fr-BE" dirty="0" smtClean="0"/>
              <a:t>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515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What’s</a:t>
            </a:r>
            <a:r>
              <a:rPr lang="fr-BE" dirty="0" smtClean="0"/>
              <a:t> HI </a:t>
            </a:r>
            <a:r>
              <a:rPr lang="fr-BE" dirty="0" err="1" smtClean="0"/>
              <a:t>doing</a:t>
            </a:r>
            <a:r>
              <a:rPr lang="fr-BE" dirty="0" smtClean="0"/>
              <a:t> ? 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77" y="1481138"/>
            <a:ext cx="6026246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Thank</a:t>
            </a:r>
            <a:r>
              <a:rPr lang="fr-BE" dirty="0" smtClean="0"/>
              <a:t> </a:t>
            </a:r>
            <a:r>
              <a:rPr lang="fr-BE" dirty="0" err="1" smtClean="0"/>
              <a:t>you</a:t>
            </a:r>
            <a:r>
              <a:rPr lang="fr-BE" dirty="0" smtClean="0"/>
              <a:t> !  </a:t>
            </a:r>
            <a:endParaRPr lang="fr-B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r="1"/>
          <a:stretch/>
        </p:blipFill>
        <p:spPr bwMode="auto">
          <a:xfrm>
            <a:off x="2909708" y="1481138"/>
            <a:ext cx="3324583" cy="4525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01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wider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of social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nationality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social network,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background, …and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identity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evolving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phenomena</a:t>
            </a:r>
            <a:endParaRPr lang="fr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Culture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influence </a:t>
            </a:r>
            <a:r>
              <a:rPr lang="fr-BE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Culture?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9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Culture </a:t>
            </a:r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</a:p>
          <a:p>
            <a:endParaRPr lang="fr-BE" dirty="0" smtClean="0"/>
          </a:p>
          <a:p>
            <a:r>
              <a:rPr lang="fr-BE" dirty="0"/>
              <a:t>S</a:t>
            </a:r>
            <a:r>
              <a:rPr lang="fr-BE" dirty="0" smtClean="0"/>
              <a:t>ocial </a:t>
            </a:r>
            <a:r>
              <a:rPr lang="fr-BE" dirty="0" err="1" smtClean="0"/>
              <a:t>norms</a:t>
            </a:r>
            <a:r>
              <a:rPr lang="fr-BE" dirty="0" smtClean="0"/>
              <a:t> (</a:t>
            </a:r>
            <a:r>
              <a:rPr lang="fr-BE" dirty="0" err="1" smtClean="0"/>
              <a:t>laws</a:t>
            </a:r>
            <a:r>
              <a:rPr lang="fr-BE" dirty="0" smtClean="0"/>
              <a:t>)  </a:t>
            </a:r>
          </a:p>
          <a:p>
            <a:endParaRPr lang="fr-BE" dirty="0"/>
          </a:p>
          <a:p>
            <a:r>
              <a:rPr lang="fr-BE" dirty="0" err="1" smtClean="0"/>
              <a:t>Political</a:t>
            </a:r>
            <a:r>
              <a:rPr lang="fr-BE" dirty="0" smtClean="0"/>
              <a:t> </a:t>
            </a:r>
            <a:r>
              <a:rPr lang="fr-BE" dirty="0" err="1" smtClean="0"/>
              <a:t>norms</a:t>
            </a:r>
            <a:r>
              <a:rPr lang="fr-BE" dirty="0" smtClean="0"/>
              <a:t> ( </a:t>
            </a:r>
            <a:r>
              <a:rPr lang="fr-BE" dirty="0" err="1" smtClean="0"/>
              <a:t>form</a:t>
            </a:r>
            <a:r>
              <a:rPr lang="fr-BE" dirty="0" smtClean="0"/>
              <a:t> of </a:t>
            </a:r>
            <a:r>
              <a:rPr lang="fr-BE" dirty="0" err="1" smtClean="0"/>
              <a:t>gorvernments</a:t>
            </a:r>
            <a:r>
              <a:rPr lang="fr-BE" dirty="0" smtClean="0"/>
              <a:t>) </a:t>
            </a:r>
          </a:p>
          <a:p>
            <a:endParaRPr lang="fr-BE" dirty="0"/>
          </a:p>
          <a:p>
            <a:r>
              <a:rPr lang="fr-BE" dirty="0" err="1" smtClean="0"/>
              <a:t>Decision</a:t>
            </a:r>
            <a:r>
              <a:rPr lang="fr-BE" dirty="0" smtClean="0"/>
              <a:t> </a:t>
            </a:r>
            <a:r>
              <a:rPr lang="fr-BE" dirty="0" err="1" smtClean="0"/>
              <a:t>making</a:t>
            </a:r>
            <a:r>
              <a:rPr lang="fr-BE" dirty="0" smtClean="0"/>
              <a:t> </a:t>
            </a:r>
            <a:r>
              <a:rPr lang="fr-BE" dirty="0" err="1" smtClean="0"/>
              <a:t>process</a:t>
            </a:r>
            <a:r>
              <a:rPr lang="fr-BE" dirty="0" smtClean="0"/>
              <a:t> </a:t>
            </a:r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Pillar</a:t>
            </a:r>
            <a:r>
              <a:rPr lang="fr-BE" dirty="0" smtClean="0"/>
              <a:t> 1 :</a:t>
            </a:r>
            <a:r>
              <a:rPr lang="en-GB" dirty="0">
                <a:effectLst/>
              </a:rPr>
              <a:t>Road safety management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237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Culture(s) </a:t>
            </a:r>
            <a:r>
              <a:rPr lang="fr-BE" dirty="0" err="1" smtClean="0"/>
              <a:t>will</a:t>
            </a:r>
            <a:r>
              <a:rPr lang="fr-BE" dirty="0" smtClean="0"/>
              <a:t> influence : </a:t>
            </a:r>
          </a:p>
          <a:p>
            <a:endParaRPr lang="fr-BE" dirty="0" smtClean="0"/>
          </a:p>
          <a:p>
            <a:r>
              <a:rPr lang="fr-BE" dirty="0" err="1" smtClean="0"/>
              <a:t>Urban</a:t>
            </a:r>
            <a:r>
              <a:rPr lang="fr-BE" dirty="0" smtClean="0"/>
              <a:t> planning as </a:t>
            </a:r>
            <a:r>
              <a:rPr lang="fr-BE" dirty="0" err="1" smtClean="0"/>
              <a:t>cities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grow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social </a:t>
            </a:r>
            <a:r>
              <a:rPr lang="fr-BE" dirty="0" err="1" smtClean="0"/>
              <a:t>dynamics</a:t>
            </a:r>
            <a:r>
              <a:rPr lang="fr-BE" dirty="0" smtClean="0"/>
              <a:t> ( water, </a:t>
            </a:r>
            <a:r>
              <a:rPr lang="fr-BE" dirty="0" err="1" smtClean="0"/>
              <a:t>churches</a:t>
            </a:r>
            <a:r>
              <a:rPr lang="fr-BE" dirty="0" smtClean="0"/>
              <a:t>, …) </a:t>
            </a:r>
          </a:p>
          <a:p>
            <a:endParaRPr lang="fr-BE" dirty="0" smtClean="0"/>
          </a:p>
          <a:p>
            <a:r>
              <a:rPr lang="fr-BE" dirty="0" smtClean="0"/>
              <a:t>Place of </a:t>
            </a:r>
            <a:r>
              <a:rPr lang="fr-BE" dirty="0" err="1" smtClean="0"/>
              <a:t>vehicules</a:t>
            </a:r>
            <a:r>
              <a:rPr lang="fr-BE" dirty="0" smtClean="0"/>
              <a:t> </a:t>
            </a:r>
            <a:r>
              <a:rPr lang="fr-BE" dirty="0" err="1" smtClean="0"/>
              <a:t>within</a:t>
            </a:r>
            <a:r>
              <a:rPr lang="fr-BE" dirty="0" smtClean="0"/>
              <a:t> </a:t>
            </a:r>
            <a:r>
              <a:rPr lang="fr-BE" dirty="0" err="1" smtClean="0"/>
              <a:t>cities</a:t>
            </a:r>
            <a:endParaRPr lang="fr-BE" dirty="0" smtClean="0"/>
          </a:p>
          <a:p>
            <a:endParaRPr lang="fr-BE" dirty="0"/>
          </a:p>
          <a:p>
            <a:r>
              <a:rPr lang="fr-BE" dirty="0" smtClean="0"/>
              <a:t>Importance of </a:t>
            </a:r>
            <a:r>
              <a:rPr lang="fr-BE" dirty="0" err="1" smtClean="0"/>
              <a:t>universal</a:t>
            </a:r>
            <a:r>
              <a:rPr lang="fr-BE" dirty="0" smtClean="0"/>
              <a:t> </a:t>
            </a:r>
            <a:r>
              <a:rPr lang="fr-BE" dirty="0" err="1" smtClean="0"/>
              <a:t>accesibility</a:t>
            </a:r>
            <a:r>
              <a:rPr lang="fr-BE" dirty="0" smtClean="0"/>
              <a:t>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 smtClean="0"/>
              <a:t>Pillar</a:t>
            </a:r>
            <a:r>
              <a:rPr lang="fr-BE" dirty="0" smtClean="0"/>
              <a:t> 2 : </a:t>
            </a:r>
            <a:r>
              <a:rPr lang="fr-BE" dirty="0" err="1" smtClean="0"/>
              <a:t>Safer</a:t>
            </a:r>
            <a:r>
              <a:rPr lang="fr-BE" dirty="0" smtClean="0"/>
              <a:t> </a:t>
            </a:r>
            <a:r>
              <a:rPr lang="fr-BE" dirty="0" err="1" smtClean="0"/>
              <a:t>Roads</a:t>
            </a:r>
            <a:r>
              <a:rPr lang="fr-BE" dirty="0" smtClean="0"/>
              <a:t> and </a:t>
            </a:r>
            <a:r>
              <a:rPr lang="fr-BE" dirty="0" err="1" smtClean="0"/>
              <a:t>mobility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10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</a:p>
          <a:p>
            <a:endParaRPr lang="fr-BE" dirty="0" smtClean="0"/>
          </a:p>
          <a:p>
            <a:r>
              <a:rPr lang="fr-BE" dirty="0" smtClean="0"/>
              <a:t> </a:t>
            </a:r>
            <a:r>
              <a:rPr lang="fr-BE" dirty="0" err="1"/>
              <a:t>Choice</a:t>
            </a:r>
            <a:r>
              <a:rPr lang="fr-BE" dirty="0"/>
              <a:t> of </a:t>
            </a:r>
            <a:r>
              <a:rPr lang="fr-BE" dirty="0" err="1"/>
              <a:t>vehicule</a:t>
            </a:r>
            <a:r>
              <a:rPr lang="fr-BE" dirty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</a:t>
            </a:r>
            <a:r>
              <a:rPr lang="fr-BE" dirty="0" err="1" smtClean="0"/>
              <a:t>identity</a:t>
            </a:r>
            <a:endParaRPr lang="fr-BE" dirty="0" smtClean="0"/>
          </a:p>
          <a:p>
            <a:endParaRPr lang="fr-BE" dirty="0"/>
          </a:p>
          <a:p>
            <a:r>
              <a:rPr lang="fr-BE" dirty="0" err="1" smtClean="0"/>
              <a:t>Choice</a:t>
            </a:r>
            <a:r>
              <a:rPr lang="fr-BE" dirty="0" smtClean="0"/>
              <a:t> of </a:t>
            </a:r>
            <a:r>
              <a:rPr lang="fr-BE" dirty="0" err="1" smtClean="0"/>
              <a:t>vehicule</a:t>
            </a:r>
            <a:r>
              <a:rPr lang="fr-BE" dirty="0" smtClean="0"/>
              <a:t> </a:t>
            </a:r>
            <a:r>
              <a:rPr lang="fr-BE" dirty="0" err="1" smtClean="0"/>
              <a:t>based</a:t>
            </a:r>
            <a:r>
              <a:rPr lang="fr-BE" dirty="0" smtClean="0"/>
              <a:t> on </a:t>
            </a:r>
            <a:r>
              <a:rPr lang="fr-BE" dirty="0" err="1" smtClean="0"/>
              <a:t>wealth</a:t>
            </a:r>
            <a:r>
              <a:rPr lang="fr-BE" dirty="0" smtClean="0"/>
              <a:t> and social prestige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Pillar</a:t>
            </a:r>
            <a:r>
              <a:rPr lang="fr-BE" dirty="0" smtClean="0"/>
              <a:t> 3: </a:t>
            </a:r>
            <a:r>
              <a:rPr lang="fr-BE" dirty="0" err="1" smtClean="0"/>
              <a:t>Safer</a:t>
            </a:r>
            <a:r>
              <a:rPr lang="fr-BE" dirty="0" smtClean="0"/>
              <a:t> </a:t>
            </a:r>
            <a:r>
              <a:rPr lang="fr-BE" dirty="0" err="1" smtClean="0"/>
              <a:t>vehicules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387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</a:p>
          <a:p>
            <a:endParaRPr lang="fr-BE" dirty="0" smtClean="0"/>
          </a:p>
          <a:p>
            <a:r>
              <a:rPr lang="fr-BE" dirty="0" err="1" smtClean="0"/>
              <a:t>Risks</a:t>
            </a:r>
            <a:r>
              <a:rPr lang="fr-BE" dirty="0" smtClean="0"/>
              <a:t> perceptions / </a:t>
            </a:r>
            <a:r>
              <a:rPr lang="fr-BE" dirty="0" err="1" smtClean="0"/>
              <a:t>behaviours</a:t>
            </a:r>
            <a:endParaRPr lang="fr-BE" dirty="0" smtClean="0"/>
          </a:p>
          <a:p>
            <a:endParaRPr lang="fr-BE" dirty="0"/>
          </a:p>
          <a:p>
            <a:r>
              <a:rPr lang="fr-BE" dirty="0" err="1" smtClean="0"/>
              <a:t>Enforcement</a:t>
            </a:r>
            <a:r>
              <a:rPr lang="fr-BE" dirty="0" smtClean="0"/>
              <a:t> practices ( corruption, </a:t>
            </a:r>
            <a:r>
              <a:rPr lang="fr-BE" dirty="0" err="1" smtClean="0"/>
              <a:t>selective</a:t>
            </a:r>
            <a:r>
              <a:rPr lang="fr-BE" dirty="0" smtClean="0"/>
              <a:t> </a:t>
            </a:r>
            <a:r>
              <a:rPr lang="fr-BE" dirty="0" err="1" smtClean="0"/>
              <a:t>enforcement</a:t>
            </a:r>
            <a:r>
              <a:rPr lang="fr-BE" dirty="0" smtClean="0"/>
              <a:t>, …) </a:t>
            </a:r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Pillar</a:t>
            </a:r>
            <a:r>
              <a:rPr lang="fr-BE" dirty="0" smtClean="0"/>
              <a:t> 4: </a:t>
            </a:r>
            <a:r>
              <a:rPr lang="fr-BE" dirty="0" err="1" smtClean="0"/>
              <a:t>Safer</a:t>
            </a:r>
            <a:r>
              <a:rPr lang="fr-BE" dirty="0" smtClean="0"/>
              <a:t> </a:t>
            </a:r>
            <a:r>
              <a:rPr lang="fr-BE" dirty="0" err="1" smtClean="0"/>
              <a:t>Users</a:t>
            </a: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107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err="1" smtClean="0"/>
              <a:t>Understand</a:t>
            </a:r>
            <a:r>
              <a:rPr lang="fr-BE" dirty="0" smtClean="0"/>
              <a:t> </a:t>
            </a:r>
            <a:r>
              <a:rPr lang="fr-BE" dirty="0" err="1" smtClean="0"/>
              <a:t>behaviours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help us to influence </a:t>
            </a:r>
            <a:r>
              <a:rPr lang="fr-BE" dirty="0" err="1" smtClean="0"/>
              <a:t>risky</a:t>
            </a:r>
            <a:r>
              <a:rPr lang="fr-BE" dirty="0" smtClean="0"/>
              <a:t> </a:t>
            </a:r>
            <a:r>
              <a:rPr lang="fr-BE" dirty="0" err="1" smtClean="0"/>
              <a:t>behaviours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5 keys </a:t>
            </a:r>
            <a:r>
              <a:rPr lang="fr-BE" dirty="0" err="1" smtClean="0"/>
              <a:t>factors</a:t>
            </a:r>
            <a:r>
              <a:rPr lang="fr-BE" dirty="0" smtClean="0"/>
              <a:t> to </a:t>
            </a:r>
            <a:r>
              <a:rPr lang="fr-BE" dirty="0" err="1" smtClean="0"/>
              <a:t>consider</a:t>
            </a:r>
            <a:r>
              <a:rPr lang="fr-BE" dirty="0" smtClean="0"/>
              <a:t> : </a:t>
            </a:r>
          </a:p>
          <a:p>
            <a:endParaRPr lang="fr-BE" dirty="0" smtClean="0"/>
          </a:p>
          <a:p>
            <a:r>
              <a:rPr lang="fr-BE" dirty="0" smtClean="0"/>
              <a:t>Attitude </a:t>
            </a:r>
          </a:p>
          <a:p>
            <a:r>
              <a:rPr lang="fr-BE" dirty="0" smtClean="0"/>
              <a:t>Subjective </a:t>
            </a:r>
            <a:r>
              <a:rPr lang="fr-BE" dirty="0" err="1" smtClean="0"/>
              <a:t>norms</a:t>
            </a:r>
            <a:endParaRPr lang="fr-BE" dirty="0" smtClean="0"/>
          </a:p>
          <a:p>
            <a:r>
              <a:rPr lang="fr-BE" dirty="0" err="1" smtClean="0"/>
              <a:t>Perceived</a:t>
            </a:r>
            <a:r>
              <a:rPr lang="fr-BE" dirty="0" smtClean="0"/>
              <a:t> </a:t>
            </a:r>
            <a:r>
              <a:rPr lang="fr-BE" dirty="0" err="1" smtClean="0"/>
              <a:t>behavioural</a:t>
            </a:r>
            <a:r>
              <a:rPr lang="fr-BE" dirty="0" smtClean="0"/>
              <a:t> control </a:t>
            </a:r>
          </a:p>
          <a:p>
            <a:r>
              <a:rPr lang="fr-BE" dirty="0" smtClean="0"/>
              <a:t>Emotions / affect </a:t>
            </a:r>
          </a:p>
          <a:p>
            <a:r>
              <a:rPr lang="fr-BE" dirty="0" err="1" smtClean="0"/>
              <a:t>Past</a:t>
            </a:r>
            <a:r>
              <a:rPr lang="fr-BE" dirty="0" smtClean="0"/>
              <a:t> </a:t>
            </a:r>
            <a:r>
              <a:rPr lang="fr-BE" dirty="0" err="1" smtClean="0"/>
              <a:t>behaviour</a:t>
            </a:r>
            <a:r>
              <a:rPr lang="fr-BE" dirty="0" smtClean="0"/>
              <a:t> ( </a:t>
            </a:r>
            <a:r>
              <a:rPr lang="fr-BE" dirty="0" err="1" smtClean="0"/>
              <a:t>resistance</a:t>
            </a:r>
            <a:r>
              <a:rPr lang="fr-BE" dirty="0" smtClean="0"/>
              <a:t> to change) </a:t>
            </a:r>
          </a:p>
          <a:p>
            <a:endParaRPr lang="fr-BE" dirty="0" smtClean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315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fr-B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Theory of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planned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2800" dirty="0" err="1">
                <a:latin typeface="Arial" panose="020B0604020202020204" pitchFamily="34" charset="0"/>
                <a:cs typeface="Arial" panose="020B0604020202020204" pitchFamily="34" charset="0"/>
              </a:rPr>
              <a:t>Ajzen</a:t>
            </a:r>
            <a:r>
              <a:rPr lang="fr-BE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938"/>
            <a:ext cx="4968552" cy="349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3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BE" dirty="0" smtClean="0"/>
          </a:p>
          <a:p>
            <a:r>
              <a:rPr lang="fr-BE" dirty="0" smtClean="0">
                <a:solidFill>
                  <a:srgbClr val="FF0000"/>
                </a:solidFill>
              </a:rPr>
              <a:t>HEALTH </a:t>
            </a:r>
          </a:p>
          <a:p>
            <a:endParaRPr lang="fr-BE" dirty="0" smtClean="0">
              <a:solidFill>
                <a:srgbClr val="FF0000"/>
              </a:solidFill>
            </a:endParaRPr>
          </a:p>
          <a:p>
            <a:r>
              <a:rPr lang="fr-BE" dirty="0"/>
              <a:t>Culture(s) </a:t>
            </a:r>
            <a:r>
              <a:rPr lang="fr-BE" dirty="0" err="1"/>
              <a:t>will</a:t>
            </a:r>
            <a:r>
              <a:rPr lang="fr-BE" dirty="0"/>
              <a:t> influence : </a:t>
            </a:r>
          </a:p>
          <a:p>
            <a:endParaRPr lang="fr-BE" dirty="0" smtClean="0">
              <a:solidFill>
                <a:srgbClr val="FF0000"/>
              </a:solidFill>
            </a:endParaRPr>
          </a:p>
          <a:p>
            <a:endParaRPr lang="fr-BE" dirty="0">
              <a:solidFill>
                <a:srgbClr val="FF0000"/>
              </a:solidFill>
            </a:endParaRPr>
          </a:p>
          <a:p>
            <a:r>
              <a:rPr lang="fr-BE" dirty="0"/>
              <a:t>F</a:t>
            </a:r>
            <a:r>
              <a:rPr lang="fr-BE" dirty="0" smtClean="0"/>
              <a:t>irst </a:t>
            </a:r>
            <a:r>
              <a:rPr lang="fr-BE" dirty="0" err="1" smtClean="0"/>
              <a:t>aid</a:t>
            </a:r>
            <a:r>
              <a:rPr lang="fr-BE" dirty="0" smtClean="0"/>
              <a:t> at the </a:t>
            </a:r>
            <a:r>
              <a:rPr lang="fr-BE" dirty="0" err="1" smtClean="0"/>
              <a:t>scene</a:t>
            </a:r>
            <a:r>
              <a:rPr lang="fr-BE" dirty="0" smtClean="0"/>
              <a:t> of the crashes : </a:t>
            </a:r>
          </a:p>
          <a:p>
            <a:endParaRPr lang="fr-BE" dirty="0"/>
          </a:p>
          <a:p>
            <a:r>
              <a:rPr lang="fr-BE" dirty="0" smtClean="0"/>
              <a:t>Gender perspectives</a:t>
            </a:r>
          </a:p>
          <a:p>
            <a:r>
              <a:rPr lang="fr-BE" dirty="0" smtClean="0"/>
              <a:t>Perception of the </a:t>
            </a:r>
            <a:r>
              <a:rPr lang="fr-BE" dirty="0" err="1" smtClean="0"/>
              <a:t>other’s</a:t>
            </a:r>
            <a:r>
              <a:rPr lang="fr-BE" dirty="0" smtClean="0"/>
              <a:t> body : </a:t>
            </a:r>
            <a:r>
              <a:rPr lang="fr-BE" dirty="0" err="1" smtClean="0"/>
              <a:t>blood</a:t>
            </a:r>
            <a:r>
              <a:rPr lang="fr-BE" dirty="0" smtClean="0"/>
              <a:t> and spirits </a:t>
            </a:r>
          </a:p>
          <a:p>
            <a:r>
              <a:rPr lang="fr-BE" dirty="0" smtClean="0"/>
              <a:t>Perception of help : </a:t>
            </a:r>
            <a:r>
              <a:rPr lang="fr-BE" dirty="0" err="1" smtClean="0"/>
              <a:t>individualism</a:t>
            </a:r>
            <a:r>
              <a:rPr lang="fr-BE" dirty="0" smtClean="0"/>
              <a:t>, </a:t>
            </a:r>
            <a:r>
              <a:rPr lang="fr-BE" dirty="0" err="1" smtClean="0"/>
              <a:t>community</a:t>
            </a:r>
            <a:r>
              <a:rPr lang="fr-BE" dirty="0" smtClean="0"/>
              <a:t> and </a:t>
            </a:r>
            <a:r>
              <a:rPr lang="fr-BE" dirty="0" err="1" smtClean="0"/>
              <a:t>debts</a:t>
            </a:r>
            <a:endParaRPr lang="fr-BE" dirty="0" smtClean="0"/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Pillar</a:t>
            </a:r>
            <a:r>
              <a:rPr lang="fr-BE" dirty="0" smtClean="0"/>
              <a:t> 5: Post crash care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498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456</Words>
  <Application>Microsoft Office PowerPoint</Application>
  <PresentationFormat>On-screen Show (4:3)</PresentationFormat>
  <Paragraphs>104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Road Safety , post crash response and  it’s cultural dimension </vt:lpstr>
      <vt:lpstr>Culture? </vt:lpstr>
      <vt:lpstr>Pillar 1 :Road safety management </vt:lpstr>
      <vt:lpstr>Pillar 2 : Safer Roads and mobility </vt:lpstr>
      <vt:lpstr>Pillar 3: Safer vehicules</vt:lpstr>
      <vt:lpstr>Pillar 4: Safer Users </vt:lpstr>
      <vt:lpstr>PowerPoint Presentation</vt:lpstr>
      <vt:lpstr>PowerPoint Presentation</vt:lpstr>
      <vt:lpstr>Pillar 5: Post crash care </vt:lpstr>
      <vt:lpstr>Pillar 5: Post crash response</vt:lpstr>
      <vt:lpstr>Post crash response</vt:lpstr>
      <vt:lpstr>Post crash response </vt:lpstr>
      <vt:lpstr>What’s HI doing ? </vt:lpstr>
      <vt:lpstr>What’s HI doing regarding PCR ? </vt:lpstr>
      <vt:lpstr>What’s HI doing ? </vt:lpstr>
      <vt:lpstr>Thank you 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test</cp:lastModifiedBy>
  <cp:revision>26</cp:revision>
  <dcterms:created xsi:type="dcterms:W3CDTF">2017-04-02T13:42:54Z</dcterms:created>
  <dcterms:modified xsi:type="dcterms:W3CDTF">2017-04-04T02:23:57Z</dcterms:modified>
</cp:coreProperties>
</file>