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62" r:id="rId3"/>
    <p:sldId id="293" r:id="rId4"/>
    <p:sldId id="269" r:id="rId5"/>
    <p:sldId id="280" r:id="rId6"/>
    <p:sldId id="274" r:id="rId7"/>
    <p:sldId id="303" r:id="rId8"/>
    <p:sldId id="302" r:id="rId9"/>
    <p:sldId id="299" r:id="rId10"/>
    <p:sldId id="304" r:id="rId11"/>
    <p:sldId id="305" r:id="rId12"/>
    <p:sldId id="306" r:id="rId13"/>
    <p:sldId id="273" r:id="rId14"/>
    <p:sldId id="298" r:id="rId15"/>
    <p:sldId id="301" r:id="rId16"/>
    <p:sldId id="292"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99FFCC"/>
    <a:srgbClr val="FFFFCC"/>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autoAdjust="0"/>
    <p:restoredTop sz="94660"/>
  </p:normalViewPr>
  <p:slideViewPr>
    <p:cSldViewPr>
      <p:cViewPr varScale="1">
        <p:scale>
          <a:sx n="52" d="100"/>
          <a:sy n="52" d="100"/>
        </p:scale>
        <p:origin x="-10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D78BFB-2415-43FB-90F4-FC39538EFEBA}" type="datetimeFigureOut">
              <a:rPr lang="sl-SI"/>
              <a:pPr>
                <a:defRPr/>
              </a:pPr>
              <a:t>31. 03. 2017</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908954-4A82-4618-9F55-2F5FD4B86936}" type="slidenum">
              <a:rPr lang="sl-SI"/>
              <a:pPr>
                <a:defRPr/>
              </a:pPr>
              <a:t>‹Nr.›</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47FBE4-1DB5-41F8-B43C-A84FF8384800}" type="slidenum">
              <a:rPr lang="sl-SI" smtClean="0"/>
              <a:pPr fontAlgn="base">
                <a:spcBef>
                  <a:spcPct val="0"/>
                </a:spcBef>
                <a:spcAft>
                  <a:spcPct val="0"/>
                </a:spcAft>
                <a:defRPr/>
              </a:pPr>
              <a:t>1</a:t>
            </a:fld>
            <a:endParaRPr lang="sl-SI"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Presented the Strategy   GM September 2016 in Lisbon</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Developing the 3 ½ year action plan (November 2016- Mai 2020)</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Annual review at each annual General Assembly in September</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Midterm review in June 2018 (Barcelona)</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 Evaluation 11 Mai 2020  ( end of </a:t>
            </a:r>
            <a:r>
              <a:rPr lang="en-US" sz="1200" kern="1200" dirty="0" err="1" smtClean="0">
                <a:solidFill>
                  <a:schemeClr val="tx1"/>
                </a:solidFill>
                <a:latin typeface="+mn-lt"/>
                <a:ea typeface="+mn-ea"/>
                <a:cs typeface="+mn-cs"/>
              </a:rPr>
              <a:t>DoA</a:t>
            </a:r>
            <a:r>
              <a:rPr lang="en-US" sz="1200" kern="1200" dirty="0" smtClean="0">
                <a:solidFill>
                  <a:schemeClr val="tx1"/>
                </a:solidFill>
                <a:latin typeface="+mn-lt"/>
                <a:ea typeface="+mn-ea"/>
                <a:cs typeface="+mn-cs"/>
              </a:rPr>
              <a:t>)</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L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Monitoring and evaluation</a:t>
            </a:r>
            <a:endParaRPr lang="en-GB" dirty="0"/>
          </a:p>
        </p:txBody>
      </p:sp>
      <p:sp>
        <p:nvSpPr>
          <p:cNvPr id="4" name="Foliennummernplatzhalter 3"/>
          <p:cNvSpPr>
            <a:spLocks noGrp="1"/>
          </p:cNvSpPr>
          <p:nvPr>
            <p:ph type="sldNum" sz="quarter" idx="10"/>
          </p:nvPr>
        </p:nvSpPr>
        <p:spPr/>
        <p:txBody>
          <a:bodyPr/>
          <a:lstStyle/>
          <a:p>
            <a:fld id="{CEE1F99F-546F-44B6-9F14-AB9F59E62A67}"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Those who have been bereaved or severely injured by a reckless driver do not want to hear the incident being described in the same terms as a milk spillage.</a:t>
            </a:r>
            <a:endParaRPr lang="de-L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Crashes have causes and contributory factors, accidents have excuses. Using ‘accident’ encourages a sense of fatalism, with fewer resources invested in prevention efforts as a result.</a:t>
            </a:r>
            <a:endParaRPr lang="fr-CH" dirty="0"/>
          </a:p>
        </p:txBody>
      </p:sp>
      <p:sp>
        <p:nvSpPr>
          <p:cNvPr id="4" name="Foliennummernplatzhalter 3"/>
          <p:cNvSpPr>
            <a:spLocks noGrp="1"/>
          </p:cNvSpPr>
          <p:nvPr>
            <p:ph type="sldNum" sz="quarter" idx="10"/>
          </p:nvPr>
        </p:nvSpPr>
        <p:spPr/>
        <p:txBody>
          <a:bodyPr/>
          <a:lstStyle/>
          <a:p>
            <a:pPr>
              <a:defRPr/>
            </a:pPr>
            <a:fld id="{09908954-4A82-4618-9F55-2F5FD4B86936}" type="slidenum">
              <a:rPr lang="sl-SI" smtClean="0"/>
              <a:pPr>
                <a:defRPr/>
              </a:pPr>
              <a:t>15</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fr-LU" smtClean="0"/>
          </a:p>
        </p:txBody>
      </p:sp>
      <p:sp>
        <p:nvSpPr>
          <p:cNvPr id="4" name="Foliennummernplatzhalter 3"/>
          <p:cNvSpPr>
            <a:spLocks noGrp="1"/>
          </p:cNvSpPr>
          <p:nvPr>
            <p:ph type="sldNum" sz="quarter" idx="5"/>
          </p:nvPr>
        </p:nvSpPr>
        <p:spPr/>
        <p:txBody>
          <a:bodyPr/>
          <a:lstStyle/>
          <a:p>
            <a:pPr>
              <a:defRPr/>
            </a:pPr>
            <a:fld id="{B2EF2901-4E2A-4A93-B494-3894627F0689}" type="slidenum">
              <a:rPr lang="sl-SI" smtClean="0"/>
              <a:pPr>
                <a:defRPr/>
              </a:pPr>
              <a:t>2</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FF0000"/>
                </a:solidFill>
                <a:latin typeface="+mn-lt"/>
                <a:ea typeface="+mn-ea"/>
                <a:cs typeface="+mn-cs"/>
              </a:rPr>
              <a:t>Besides work to prevent road crashes, a proper post crash response (Pillar 5 </a:t>
            </a:r>
            <a:r>
              <a:rPr lang="en-GB" sz="1200" b="1" kern="1200" dirty="0" err="1" smtClean="0">
                <a:solidFill>
                  <a:srgbClr val="FF0000"/>
                </a:solidFill>
                <a:latin typeface="+mn-lt"/>
                <a:ea typeface="+mn-ea"/>
                <a:cs typeface="+mn-cs"/>
              </a:rPr>
              <a:t>DoA</a:t>
            </a:r>
            <a:r>
              <a:rPr lang="en-GB" sz="1200" b="1" kern="1200" dirty="0" smtClean="0">
                <a:solidFill>
                  <a:srgbClr val="FF0000"/>
                </a:solidFill>
                <a:latin typeface="+mn-lt"/>
                <a:ea typeface="+mn-ea"/>
                <a:cs typeface="+mn-cs"/>
              </a:rPr>
              <a:t> ) is essential - it is interdependent with prevention</a:t>
            </a:r>
            <a:r>
              <a:rPr lang="en-GB" sz="1200" kern="1200" dirty="0" smtClean="0">
                <a:solidFill>
                  <a:schemeClr val="tx1"/>
                </a:solidFill>
                <a:latin typeface="+mn-lt"/>
                <a:ea typeface="+mn-ea"/>
                <a:cs typeface="+mn-cs"/>
              </a:rPr>
              <a:t>. The post crash stage is at present being neglected, it is our – the road victims’- role to bring an end to this neglect.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The Road Safety Strategy of each Member State must never leave out the `Post Crash response` - Investigation, Prosecution, and Support Services for Road Crash Victims.</a:t>
            </a:r>
            <a:endParaRPr lang="fr-LU" b="1" dirty="0" smtClean="0">
              <a:solidFill>
                <a:srgbClr val="FF0000"/>
              </a:solidFill>
            </a:endParaRPr>
          </a:p>
          <a:p>
            <a:endParaRPr lang="de-LU"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A serious response to road death and injury and decent treatment of road victims are seen by FEVR as road victims’ human rights. </a:t>
            </a:r>
          </a:p>
          <a:p>
            <a:r>
              <a:rPr lang="en-GB" sz="1200" b="0" kern="1200" dirty="0" smtClean="0">
                <a:solidFill>
                  <a:schemeClr val="tx1"/>
                </a:solidFill>
                <a:latin typeface="+mn-lt"/>
                <a:ea typeface="+mn-ea"/>
                <a:cs typeface="+mn-cs"/>
              </a:rPr>
              <a:t>include accurate information, trauma care, rehabilitation, an appropriate legal response, as well as funding for organisations providing support to victims</a:t>
            </a:r>
          </a:p>
          <a:p>
            <a:r>
              <a:rPr lang="en-GB" sz="1200" b="1" kern="1200" dirty="0" smtClean="0">
                <a:solidFill>
                  <a:schemeClr val="tx1"/>
                </a:solidFill>
                <a:latin typeface="+mn-lt"/>
                <a:ea typeface="+mn-ea"/>
                <a:cs typeface="+mn-cs"/>
              </a:rPr>
              <a:t>“How a country responds to road death &amp; Injury indicates the importance it accords to road safety”</a:t>
            </a:r>
          </a:p>
          <a:p>
            <a:endParaRPr lang="de-LU"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E0ED3723-7C28-4D5F-8ED2-72540024A666}" type="slidenum">
              <a:rPr lang="fr-LU" smtClean="0"/>
              <a:pPr/>
              <a:t>3</a:t>
            </a:fld>
            <a:endParaRPr lang="fr-L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grada stranske slike 1"/>
          <p:cNvSpPr>
            <a:spLocks noGrp="1" noRot="1" noChangeAspect="1" noTextEdit="1"/>
          </p:cNvSpPr>
          <p:nvPr>
            <p:ph type="sldImg"/>
          </p:nvPr>
        </p:nvSpPr>
        <p:spPr bwMode="auto">
          <a:noFill/>
          <a:ln>
            <a:solidFill>
              <a:srgbClr val="000000"/>
            </a:solidFill>
            <a:miter lim="800000"/>
            <a:headEnd/>
            <a:tailEnd/>
          </a:ln>
        </p:spPr>
      </p:sp>
      <p:sp>
        <p:nvSpPr>
          <p:cNvPr id="3" name="Ograda opomb 2"/>
          <p:cNvSpPr>
            <a:spLocks noGrp="1"/>
          </p:cNvSpPr>
          <p:nvPr>
            <p:ph type="body" idx="1"/>
          </p:nvPr>
        </p:nvSpPr>
        <p:spPr/>
        <p:txBody>
          <a:bodyPr/>
          <a:lstStyle/>
          <a:p>
            <a:pPr marL="365760" indent="-256032" eaLnBrk="1" fontAlgn="auto" hangingPunct="1">
              <a:spcAft>
                <a:spcPts val="0"/>
              </a:spcAft>
              <a:buFont typeface="Wingdings 3" pitchFamily="18" charset="2"/>
              <a:buBlip>
                <a:blip r:embed="rId3"/>
              </a:buBlip>
              <a:defRPr/>
            </a:pPr>
            <a:r>
              <a:rPr lang="en-US" sz="1400" b="1" dirty="0" smtClean="0">
                <a:latin typeface="Arial" pitchFamily="34" charset="0"/>
                <a:cs typeface="Arial" pitchFamily="34" charset="0"/>
              </a:rPr>
              <a:t>Support services</a:t>
            </a:r>
            <a:endParaRPr lang="en-US" sz="1400" dirty="0" smtClean="0">
              <a:latin typeface="Arial" pitchFamily="34" charset="0"/>
              <a:cs typeface="Arial" pitchFamily="34" charset="0"/>
            </a:endParaRPr>
          </a:p>
          <a:p>
            <a:pPr marL="365760" indent="-256032" eaLnBrk="1" fontAlgn="auto" hangingPunct="1">
              <a:spcAft>
                <a:spcPts val="0"/>
              </a:spcAft>
              <a:buFont typeface="Wingdings 3" pitchFamily="18" charset="2"/>
              <a:buNone/>
              <a:defRPr/>
            </a:pPr>
            <a:r>
              <a:rPr lang="sl-SI" dirty="0" smtClean="0">
                <a:latin typeface="Arial" pitchFamily="34" charset="0"/>
                <a:cs typeface="Arial" pitchFamily="34" charset="0"/>
              </a:rPr>
              <a:t>    </a:t>
            </a:r>
            <a:r>
              <a:rPr lang="en-US" dirty="0" smtClean="0">
                <a:latin typeface="Arial" pitchFamily="34" charset="0"/>
                <a:cs typeface="Arial" pitchFamily="34" charset="0"/>
              </a:rPr>
              <a:t>Road victims’ human rights, trauma care, rehabilitation, appropriate legal response, funding for organizations providing support to victims… </a:t>
            </a:r>
          </a:p>
          <a:p>
            <a:pPr marL="365760" indent="-256032" eaLnBrk="1" fontAlgn="auto" hangingPunct="1">
              <a:spcAft>
                <a:spcPts val="0"/>
              </a:spcAft>
              <a:buFont typeface="Wingdings 3" pitchFamily="18" charset="2"/>
              <a:buBlip>
                <a:blip r:embed="rId3"/>
              </a:buBlip>
              <a:defRPr/>
            </a:pPr>
            <a:endParaRPr lang="en-US" b="1" dirty="0" smtClean="0">
              <a:latin typeface="Arial" pitchFamily="34" charset="0"/>
              <a:cs typeface="Arial" pitchFamily="34" charset="0"/>
            </a:endParaRPr>
          </a:p>
          <a:p>
            <a:pPr marL="365760" indent="-256032" eaLnBrk="1" fontAlgn="auto" hangingPunct="1">
              <a:spcAft>
                <a:spcPts val="0"/>
              </a:spcAft>
              <a:buFont typeface="Wingdings 3" pitchFamily="18" charset="2"/>
              <a:buBlip>
                <a:blip r:embed="rId3"/>
              </a:buBlip>
              <a:defRPr/>
            </a:pPr>
            <a:r>
              <a:rPr lang="en-US" sz="1400" b="1" dirty="0" smtClean="0">
                <a:latin typeface="Arial" pitchFamily="34" charset="0"/>
                <a:cs typeface="Arial" pitchFamily="34" charset="0"/>
              </a:rPr>
              <a:t>Access to justice</a:t>
            </a:r>
          </a:p>
          <a:p>
            <a:pPr marL="365760" indent="-256032" eaLnBrk="1" fontAlgn="auto" hangingPunct="1">
              <a:spcAft>
                <a:spcPts val="0"/>
              </a:spcAft>
              <a:buFont typeface="Wingdings 3" pitchFamily="18" charset="2"/>
              <a:buNone/>
              <a:defRPr/>
            </a:pPr>
            <a:r>
              <a:rPr lang="en-US" dirty="0" smtClean="0">
                <a:latin typeface="Arial" pitchFamily="34" charset="0"/>
                <a:cs typeface="Arial" pitchFamily="34" charset="0"/>
              </a:rPr>
              <a:t>	As an Advocacy </a:t>
            </a:r>
            <a:r>
              <a:rPr lang="en-US" dirty="0" err="1" smtClean="0">
                <a:latin typeface="Arial" pitchFamily="34" charset="0"/>
                <a:cs typeface="Arial" pitchFamily="34" charset="0"/>
              </a:rPr>
              <a:t>Organisation</a:t>
            </a:r>
            <a:r>
              <a:rPr lang="en-US" dirty="0" smtClean="0">
                <a:latin typeface="Arial" pitchFamily="34" charset="0"/>
                <a:cs typeface="Arial" pitchFamily="34" charset="0"/>
              </a:rPr>
              <a:t> for road crash victims, FEVR wants to see the difference in the treatment of road crash victims where the law had been broken, compared with other victims of crime or culpable acts, reduced to a minimum and wants to see in operation just laws that are consistently applied, so that they also act as a deterrent.</a:t>
            </a:r>
          </a:p>
          <a:p>
            <a:pPr marL="365760" indent="-256032" eaLnBrk="1" fontAlgn="auto" hangingPunct="1">
              <a:spcAft>
                <a:spcPts val="0"/>
              </a:spcAft>
              <a:buFont typeface="Wingdings 3" pitchFamily="18" charset="2"/>
              <a:buBlip>
                <a:blip r:embed="rId3"/>
              </a:buBlip>
              <a:defRPr/>
            </a:pPr>
            <a:endParaRPr lang="en-US" dirty="0" smtClean="0">
              <a:latin typeface="Arial" pitchFamily="34" charset="0"/>
              <a:cs typeface="Arial" pitchFamily="34" charset="0"/>
            </a:endParaRPr>
          </a:p>
          <a:p>
            <a:pPr marL="365760" indent="-256032" eaLnBrk="1" fontAlgn="auto" hangingPunct="1">
              <a:spcAft>
                <a:spcPts val="0"/>
              </a:spcAft>
              <a:buFont typeface="Wingdings 3" pitchFamily="18" charset="2"/>
              <a:buBlip>
                <a:blip r:embed="rId3"/>
              </a:buBlip>
              <a:defRPr/>
            </a:pPr>
            <a:r>
              <a:rPr lang="en-US" sz="1400" b="1" dirty="0" smtClean="0">
                <a:latin typeface="Arial" pitchFamily="34" charset="0"/>
                <a:cs typeface="Arial" pitchFamily="34" charset="0"/>
              </a:rPr>
              <a:t>Road Danger Reduction</a:t>
            </a:r>
          </a:p>
          <a:p>
            <a:pPr marL="365760" indent="-256032" eaLnBrk="1" fontAlgn="auto" hangingPunct="1">
              <a:spcAft>
                <a:spcPts val="0"/>
              </a:spcAft>
              <a:buFont typeface="Wingdings 3" pitchFamily="18" charset="2"/>
              <a:buNone/>
              <a:defRPr/>
            </a:pPr>
            <a:r>
              <a:rPr lang="sl-SI" dirty="0" smtClean="0">
                <a:latin typeface="Arial" pitchFamily="34" charset="0"/>
                <a:cs typeface="Arial" pitchFamily="34" charset="0"/>
              </a:rPr>
              <a:t>    </a:t>
            </a:r>
            <a:r>
              <a:rPr lang="en-US" dirty="0" smtClean="0">
                <a:latin typeface="Arial" pitchFamily="34" charset="0"/>
                <a:cs typeface="Arial" pitchFamily="34" charset="0"/>
              </a:rPr>
              <a:t>Addressing pedestrian rights, speeding, decrease of the power of cars, the offences of hit and run, alcohol &amp; drug use, phone use, tailgating etc., while also seeking a reduction in the consequences of crashes as well as of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emissions.</a:t>
            </a:r>
          </a:p>
          <a:p>
            <a:pPr>
              <a:defRPr/>
            </a:pPr>
            <a:endParaRPr lang="sl-SI" dirty="0"/>
          </a:p>
        </p:txBody>
      </p:sp>
      <p:sp>
        <p:nvSpPr>
          <p:cNvPr id="4" name="Ograda številke diapozitiva 3"/>
          <p:cNvSpPr>
            <a:spLocks noGrp="1"/>
          </p:cNvSpPr>
          <p:nvPr>
            <p:ph type="sldNum" sz="quarter" idx="5"/>
          </p:nvPr>
        </p:nvSpPr>
        <p:spPr/>
        <p:txBody>
          <a:bodyPr/>
          <a:lstStyle/>
          <a:p>
            <a:pPr>
              <a:defRPr/>
            </a:pPr>
            <a:fld id="{B56A0F2E-F094-492A-8A38-A2B26DF0F746}" type="slidenum">
              <a:rPr lang="sl-SI" smtClean="0"/>
              <a:pPr>
                <a:defRPr/>
              </a:pPr>
              <a:t>4</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Civil compensation</a:t>
            </a:r>
            <a:endParaRPr lang="de-LU"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If injured in a crash whilst walking or cycling, do children, elderly and those with disabilities always qualify for compensation? </a:t>
            </a:r>
            <a:endParaRPr lang="de-LU" sz="1200" kern="1200" dirty="0" smtClean="0">
              <a:solidFill>
                <a:schemeClr val="tx1"/>
              </a:solidFill>
              <a:latin typeface="+mn-lt"/>
              <a:ea typeface="+mn-ea"/>
              <a:cs typeface="+mn-cs"/>
            </a:endParaRPr>
          </a:p>
          <a:p>
            <a:endParaRPr lang="fr-LU" dirty="0" smtClean="0"/>
          </a:p>
        </p:txBody>
      </p:sp>
      <p:sp>
        <p:nvSpPr>
          <p:cNvPr id="4" name="Foliennummernplatzhalter 3"/>
          <p:cNvSpPr>
            <a:spLocks noGrp="1"/>
          </p:cNvSpPr>
          <p:nvPr>
            <p:ph type="sldNum" sz="quarter" idx="5"/>
          </p:nvPr>
        </p:nvSpPr>
        <p:spPr/>
        <p:txBody>
          <a:bodyPr/>
          <a:lstStyle/>
          <a:p>
            <a:pPr>
              <a:defRPr/>
            </a:pPr>
            <a:fld id="{69E6BAD2-9CB1-4E71-8735-5F589EE70272}" type="slidenum">
              <a:rPr lang="sl-SI" smtClean="0"/>
              <a:pPr>
                <a:defRPr/>
              </a:pPr>
              <a:t>5</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p:spPr>
      </p:sp>
      <p:sp>
        <p:nvSpPr>
          <p:cNvPr id="4608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fr-LU" smtClean="0"/>
          </a:p>
        </p:txBody>
      </p:sp>
      <p:sp>
        <p:nvSpPr>
          <p:cNvPr id="4" name="Foliennummernplatzhalter 3"/>
          <p:cNvSpPr>
            <a:spLocks noGrp="1"/>
          </p:cNvSpPr>
          <p:nvPr>
            <p:ph type="sldNum" sz="quarter" idx="5"/>
          </p:nvPr>
        </p:nvSpPr>
        <p:spPr/>
        <p:txBody>
          <a:bodyPr/>
          <a:lstStyle/>
          <a:p>
            <a:pPr>
              <a:defRPr/>
            </a:pPr>
            <a:fld id="{2411B29E-F2DC-4EDE-AEC6-E40B8269E2F1}" type="slidenum">
              <a:rPr lang="sl-SI" smtClean="0"/>
              <a:pPr>
                <a:defRPr/>
              </a:pPr>
              <a:t>6</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Legal  Legislation must be written so that the laws clearly express the risks involved in certain kinds of behavior while driving, specifying in the criminal code, for example, the blood alcohol levels and speed limits allowed and those considered as a crime or an offense.  Road Safety Prosecutor’s Offices should be created to protect the rights of victims.  Legislation must be written to establish preventive checks for blood alcohol levels and speed limits by installing speed cameras and deploying police officers to fine the offender.  The legal system should be preventive for society, healing for the victims, and re-educate the offender.  There is a great deal of legislation on these issues but only rarely is it applied, creating occasional feelings of helplessness and distrust of the legal system. </a:t>
            </a:r>
            <a:endParaRPr lang="fr-CH" dirty="0"/>
          </a:p>
        </p:txBody>
      </p:sp>
      <p:sp>
        <p:nvSpPr>
          <p:cNvPr id="4" name="Foliennummernplatzhalter 3"/>
          <p:cNvSpPr>
            <a:spLocks noGrp="1"/>
          </p:cNvSpPr>
          <p:nvPr>
            <p:ph type="sldNum" sz="quarter" idx="10"/>
          </p:nvPr>
        </p:nvSpPr>
        <p:spPr/>
        <p:txBody>
          <a:bodyPr/>
          <a:lstStyle/>
          <a:p>
            <a:pPr>
              <a:defRPr/>
            </a:pPr>
            <a:fld id="{09908954-4A82-4618-9F55-2F5FD4B86936}" type="slidenum">
              <a:rPr lang="sl-SI" smtClean="0"/>
              <a:pPr>
                <a:defRPr/>
              </a:pPr>
              <a:t>10</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 Road traffic law --correct criminal charges? How can road traffic law help deter bad driving? What should the charges be and the penalties? Road traffic law is a complex area. It includes specific offences such as drink driving but also general driving offences covering careless and minor negligence but also reckless and dangerous behavior. </a:t>
            </a:r>
            <a:endParaRPr lang="fr-CH" dirty="0"/>
          </a:p>
        </p:txBody>
      </p:sp>
      <p:sp>
        <p:nvSpPr>
          <p:cNvPr id="4" name="Foliennummernplatzhalter 3"/>
          <p:cNvSpPr>
            <a:spLocks noGrp="1"/>
          </p:cNvSpPr>
          <p:nvPr>
            <p:ph type="sldNum" sz="quarter" idx="10"/>
          </p:nvPr>
        </p:nvSpPr>
        <p:spPr/>
        <p:txBody>
          <a:bodyPr/>
          <a:lstStyle/>
          <a:p>
            <a:pPr>
              <a:defRPr/>
            </a:pPr>
            <a:fld id="{09908954-4A82-4618-9F55-2F5FD4B86936}" type="slidenum">
              <a:rPr lang="sl-SI" smtClean="0"/>
              <a:pPr>
                <a:defRPr/>
              </a:pPr>
              <a:t>12</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grada stranske slike 1"/>
          <p:cNvSpPr>
            <a:spLocks noGrp="1" noRot="1" noChangeAspect="1" noTextEdit="1"/>
          </p:cNvSpPr>
          <p:nvPr>
            <p:ph type="sldImg"/>
          </p:nvPr>
        </p:nvSpPr>
        <p:spPr bwMode="auto">
          <a:noFill/>
          <a:ln>
            <a:solidFill>
              <a:srgbClr val="000000"/>
            </a:solidFill>
            <a:miter lim="800000"/>
            <a:headEnd/>
            <a:tailEnd/>
          </a:ln>
        </p:spPr>
      </p:sp>
      <p:sp>
        <p:nvSpPr>
          <p:cNvPr id="58371" name="Ograda opomb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Ograda številke diapozitiva 3"/>
          <p:cNvSpPr>
            <a:spLocks noGrp="1"/>
          </p:cNvSpPr>
          <p:nvPr>
            <p:ph type="sldNum" sz="quarter" idx="5"/>
          </p:nvPr>
        </p:nvSpPr>
        <p:spPr/>
        <p:txBody>
          <a:bodyPr/>
          <a:lstStyle/>
          <a:p>
            <a:pPr>
              <a:defRPr/>
            </a:pPr>
            <a:fld id="{F13B630F-74D8-4019-877E-5D0174E0AF25}" type="slidenum">
              <a:rPr lang="sl-SI" smtClean="0"/>
              <a:pPr>
                <a:defRPr/>
              </a:pPr>
              <a:t>13</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fr-LU"/>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ECA4CDD-D5AF-4F58-BCCF-3C682F05E2BF}" type="datetime1">
              <a:rPr lang="sl-SI" smtClean="0"/>
              <a:pPr>
                <a:defRPr/>
              </a:pPr>
              <a:t>31. 03. 2017</a:t>
            </a:fld>
            <a:endParaRPr lang="sl-SI"/>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FEVR Justice Workshop 4.4. KL</a:t>
            </a:r>
            <a:endParaRPr lang="sl-SI"/>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C8248A0-7A01-40CD-9A5C-02B24B571D7E}" type="slidenum">
              <a:rPr lang="sl-SI"/>
              <a:pPr>
                <a:defRPr/>
              </a:pPr>
              <a:t>‹Nr.›</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7AA2D0-960A-44CB-B8AA-793058CECD4D}" type="datetime1">
              <a:rPr lang="sl-SI" smtClean="0"/>
              <a:pPr>
                <a:defRPr/>
              </a:pPr>
              <a:t>31. 03. 2017</a:t>
            </a:fld>
            <a:endParaRPr lang="sl-SI"/>
          </a:p>
        </p:txBody>
      </p:sp>
      <p:sp>
        <p:nvSpPr>
          <p:cNvPr id="5" name="Footer Placeholder 21"/>
          <p:cNvSpPr>
            <a:spLocks noGrp="1"/>
          </p:cNvSpPr>
          <p:nvPr>
            <p:ph type="ftr" sz="quarter" idx="11"/>
          </p:nvPr>
        </p:nvSpPr>
        <p:spPr/>
        <p:txBody>
          <a:bodyPr/>
          <a:lstStyle>
            <a:lvl1pPr>
              <a:defRPr/>
            </a:lvl1pPr>
          </a:lstStyle>
          <a:p>
            <a:pPr>
              <a:defRPr/>
            </a:pPr>
            <a:r>
              <a:rPr lang="en-US" smtClean="0"/>
              <a:t>FEVR Justice Workshop 4.4. KL</a:t>
            </a:r>
            <a:endParaRPr lang="sl-SI"/>
          </a:p>
        </p:txBody>
      </p:sp>
      <p:sp>
        <p:nvSpPr>
          <p:cNvPr id="6" name="Slide Number Placeholder 17"/>
          <p:cNvSpPr>
            <a:spLocks noGrp="1"/>
          </p:cNvSpPr>
          <p:nvPr>
            <p:ph type="sldNum" sz="quarter" idx="12"/>
          </p:nvPr>
        </p:nvSpPr>
        <p:spPr/>
        <p:txBody>
          <a:bodyPr/>
          <a:lstStyle>
            <a:lvl1pPr>
              <a:defRPr/>
            </a:lvl1pPr>
          </a:lstStyle>
          <a:p>
            <a:pPr>
              <a:defRPr/>
            </a:pPr>
            <a:fld id="{14975E7E-F49F-4D9D-8D28-F179D73A2944}" type="slidenum">
              <a:rPr lang="sl-SI"/>
              <a:pPr>
                <a:defRPr/>
              </a:pPr>
              <a:t>‹Nr.›</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2EC248-FC06-4FE8-8D9B-548FA1F685FD}" type="datetime1">
              <a:rPr lang="sl-SI" smtClean="0"/>
              <a:pPr>
                <a:defRPr/>
              </a:pPr>
              <a:t>31. 03. 2017</a:t>
            </a:fld>
            <a:endParaRPr lang="sl-SI"/>
          </a:p>
        </p:txBody>
      </p:sp>
      <p:sp>
        <p:nvSpPr>
          <p:cNvPr id="5" name="Footer Placeholder 21"/>
          <p:cNvSpPr>
            <a:spLocks noGrp="1"/>
          </p:cNvSpPr>
          <p:nvPr>
            <p:ph type="ftr" sz="quarter" idx="11"/>
          </p:nvPr>
        </p:nvSpPr>
        <p:spPr/>
        <p:txBody>
          <a:bodyPr/>
          <a:lstStyle>
            <a:lvl1pPr>
              <a:defRPr/>
            </a:lvl1pPr>
          </a:lstStyle>
          <a:p>
            <a:pPr>
              <a:defRPr/>
            </a:pPr>
            <a:r>
              <a:rPr lang="en-US" smtClean="0"/>
              <a:t>FEVR Justice Workshop 4.4. KL</a:t>
            </a:r>
            <a:endParaRPr lang="sl-SI"/>
          </a:p>
        </p:txBody>
      </p:sp>
      <p:sp>
        <p:nvSpPr>
          <p:cNvPr id="6" name="Slide Number Placeholder 17"/>
          <p:cNvSpPr>
            <a:spLocks noGrp="1"/>
          </p:cNvSpPr>
          <p:nvPr>
            <p:ph type="sldNum" sz="quarter" idx="12"/>
          </p:nvPr>
        </p:nvSpPr>
        <p:spPr/>
        <p:txBody>
          <a:bodyPr/>
          <a:lstStyle>
            <a:lvl1pPr>
              <a:defRPr/>
            </a:lvl1pPr>
          </a:lstStyle>
          <a:p>
            <a:pPr>
              <a:defRPr/>
            </a:pPr>
            <a:fld id="{5FA0EC6C-DFBC-4C56-9FBE-45CB09AE58B4}" type="slidenum">
              <a:rPr lang="sl-SI"/>
              <a:pPr>
                <a:defRPr/>
              </a:pPr>
              <a:t>‹Nr.›</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637EFE1-21BC-47FC-B57E-3AB4532DAA95}" type="datetime1">
              <a:rPr lang="sl-SI" smtClean="0"/>
              <a:pPr>
                <a:defRPr/>
              </a:pPr>
              <a:t>31. 03. 2017</a:t>
            </a:fld>
            <a:endParaRPr lang="sl-SI"/>
          </a:p>
        </p:txBody>
      </p:sp>
      <p:sp>
        <p:nvSpPr>
          <p:cNvPr id="5" name="Footer Placeholder 21"/>
          <p:cNvSpPr>
            <a:spLocks noGrp="1"/>
          </p:cNvSpPr>
          <p:nvPr>
            <p:ph type="ftr" sz="quarter" idx="11"/>
          </p:nvPr>
        </p:nvSpPr>
        <p:spPr/>
        <p:txBody>
          <a:bodyPr/>
          <a:lstStyle>
            <a:lvl1pPr>
              <a:defRPr/>
            </a:lvl1pPr>
          </a:lstStyle>
          <a:p>
            <a:pPr>
              <a:defRPr/>
            </a:pPr>
            <a:r>
              <a:rPr lang="en-US" smtClean="0"/>
              <a:t>FEVR Justice Workshop 4.4. KL</a:t>
            </a:r>
            <a:endParaRPr lang="sl-SI"/>
          </a:p>
        </p:txBody>
      </p:sp>
      <p:sp>
        <p:nvSpPr>
          <p:cNvPr id="6" name="Slide Number Placeholder 17"/>
          <p:cNvSpPr>
            <a:spLocks noGrp="1"/>
          </p:cNvSpPr>
          <p:nvPr>
            <p:ph type="sldNum" sz="quarter" idx="12"/>
          </p:nvPr>
        </p:nvSpPr>
        <p:spPr/>
        <p:txBody>
          <a:bodyPr/>
          <a:lstStyle>
            <a:lvl1pPr>
              <a:defRPr/>
            </a:lvl1pPr>
          </a:lstStyle>
          <a:p>
            <a:pPr>
              <a:defRPr/>
            </a:pPr>
            <a:fld id="{FC6C21B5-89E1-433E-BF21-1E1FF4BBD739}" type="slidenum">
              <a:rPr lang="sl-SI"/>
              <a:pPr>
                <a:defRPr/>
              </a:pPr>
              <a:t>‹Nr.›</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25A635E3-6326-44AD-AF8A-554E69591365}" type="datetime1">
              <a:rPr lang="sl-SI" smtClean="0"/>
              <a:pPr>
                <a:defRPr/>
              </a:pPr>
              <a:t>31. 03. 2017</a:t>
            </a:fld>
            <a:endParaRPr lang="sl-SI"/>
          </a:p>
        </p:txBody>
      </p:sp>
      <p:sp>
        <p:nvSpPr>
          <p:cNvPr id="7" name="Footer Placeholder 4"/>
          <p:cNvSpPr>
            <a:spLocks noGrp="1"/>
          </p:cNvSpPr>
          <p:nvPr>
            <p:ph type="ftr" sz="quarter" idx="11"/>
          </p:nvPr>
        </p:nvSpPr>
        <p:spPr/>
        <p:txBody>
          <a:bodyPr/>
          <a:lstStyle>
            <a:lvl1pPr>
              <a:defRPr/>
            </a:lvl1pPr>
            <a:extLst/>
          </a:lstStyle>
          <a:p>
            <a:pPr>
              <a:defRPr/>
            </a:pPr>
            <a:r>
              <a:rPr lang="en-US" smtClean="0"/>
              <a:t>FEVR Justice Workshop 4.4. KL</a:t>
            </a:r>
            <a:endParaRPr lang="sl-SI"/>
          </a:p>
        </p:txBody>
      </p:sp>
      <p:sp>
        <p:nvSpPr>
          <p:cNvPr id="8" name="Slide Number Placeholder 5"/>
          <p:cNvSpPr>
            <a:spLocks noGrp="1"/>
          </p:cNvSpPr>
          <p:nvPr>
            <p:ph type="sldNum" sz="quarter" idx="12"/>
          </p:nvPr>
        </p:nvSpPr>
        <p:spPr/>
        <p:txBody>
          <a:bodyPr/>
          <a:lstStyle>
            <a:lvl1pPr>
              <a:defRPr/>
            </a:lvl1pPr>
            <a:extLst/>
          </a:lstStyle>
          <a:p>
            <a:pPr>
              <a:defRPr/>
            </a:pPr>
            <a:fld id="{05EA4C20-4D87-4EDC-9D6D-77486F7D8067}" type="slidenum">
              <a:rPr lang="sl-SI"/>
              <a:pPr>
                <a:defRPr/>
              </a:pPr>
              <a:t>‹Nr.›</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4C4216EE-AD47-40E6-91DB-1FAE1B539F58}" type="datetime1">
              <a:rPr lang="sl-SI" smtClean="0"/>
              <a:pPr>
                <a:defRPr/>
              </a:pPr>
              <a:t>31. 03. 2017</a:t>
            </a:fld>
            <a:endParaRPr lang="sl-SI"/>
          </a:p>
        </p:txBody>
      </p:sp>
      <p:sp>
        <p:nvSpPr>
          <p:cNvPr id="6" name="Footer Placeholder 5"/>
          <p:cNvSpPr>
            <a:spLocks noGrp="1"/>
          </p:cNvSpPr>
          <p:nvPr>
            <p:ph type="ftr" sz="quarter" idx="11"/>
          </p:nvPr>
        </p:nvSpPr>
        <p:spPr/>
        <p:txBody>
          <a:bodyPr/>
          <a:lstStyle>
            <a:lvl1pPr>
              <a:defRPr/>
            </a:lvl1pPr>
            <a:extLst/>
          </a:lstStyle>
          <a:p>
            <a:pPr>
              <a:defRPr/>
            </a:pPr>
            <a:r>
              <a:rPr lang="en-US" smtClean="0"/>
              <a:t>FEVR Justice Workshop 4.4. KL</a:t>
            </a:r>
            <a:endParaRPr lang="sl-SI"/>
          </a:p>
        </p:txBody>
      </p:sp>
      <p:sp>
        <p:nvSpPr>
          <p:cNvPr id="7" name="Slide Number Placeholder 6"/>
          <p:cNvSpPr>
            <a:spLocks noGrp="1"/>
          </p:cNvSpPr>
          <p:nvPr>
            <p:ph type="sldNum" sz="quarter" idx="12"/>
          </p:nvPr>
        </p:nvSpPr>
        <p:spPr/>
        <p:txBody>
          <a:bodyPr/>
          <a:lstStyle>
            <a:lvl1pPr>
              <a:defRPr/>
            </a:lvl1pPr>
            <a:extLst/>
          </a:lstStyle>
          <a:p>
            <a:pPr>
              <a:defRPr/>
            </a:pPr>
            <a:fld id="{3AEF22A2-9FBD-4A30-8CD8-AC9323336B37}" type="slidenum">
              <a:rPr lang="sl-SI"/>
              <a:pPr>
                <a:defRPr/>
              </a:pPr>
              <a:t>‹Nr.›</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EA18A17-3BC6-4C9E-AE80-C94306F2B4D6}" type="datetime1">
              <a:rPr lang="sl-SI" smtClean="0"/>
              <a:pPr>
                <a:defRPr/>
              </a:pPr>
              <a:t>31. 03. 2017</a:t>
            </a:fld>
            <a:endParaRPr lang="sl-SI"/>
          </a:p>
        </p:txBody>
      </p:sp>
      <p:sp>
        <p:nvSpPr>
          <p:cNvPr id="8" name="Footer Placeholder 7"/>
          <p:cNvSpPr>
            <a:spLocks noGrp="1"/>
          </p:cNvSpPr>
          <p:nvPr>
            <p:ph type="ftr" sz="quarter" idx="11"/>
          </p:nvPr>
        </p:nvSpPr>
        <p:spPr/>
        <p:txBody>
          <a:bodyPr/>
          <a:lstStyle>
            <a:lvl1pPr>
              <a:defRPr/>
            </a:lvl1pPr>
            <a:extLst/>
          </a:lstStyle>
          <a:p>
            <a:pPr>
              <a:defRPr/>
            </a:pPr>
            <a:r>
              <a:rPr lang="en-US" smtClean="0"/>
              <a:t>FEVR Justice Workshop 4.4. KL</a:t>
            </a:r>
            <a:endParaRPr lang="sl-SI"/>
          </a:p>
        </p:txBody>
      </p:sp>
      <p:sp>
        <p:nvSpPr>
          <p:cNvPr id="9" name="Slide Number Placeholder 8"/>
          <p:cNvSpPr>
            <a:spLocks noGrp="1"/>
          </p:cNvSpPr>
          <p:nvPr>
            <p:ph type="sldNum" sz="quarter" idx="12"/>
          </p:nvPr>
        </p:nvSpPr>
        <p:spPr/>
        <p:txBody>
          <a:bodyPr/>
          <a:lstStyle>
            <a:lvl1pPr>
              <a:defRPr/>
            </a:lvl1pPr>
            <a:extLst/>
          </a:lstStyle>
          <a:p>
            <a:pPr>
              <a:defRPr/>
            </a:pPr>
            <a:fld id="{0227A331-B8B2-4E3E-9B1E-FD8098E4D44E}" type="slidenum">
              <a:rPr lang="sl-SI"/>
              <a:pPr>
                <a:defRPr/>
              </a:pPr>
              <a:t>‹Nr.›</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7AB41D1-C36F-48AC-BF09-D31414BE0E25}" type="datetime1">
              <a:rPr lang="sl-SI" smtClean="0"/>
              <a:pPr>
                <a:defRPr/>
              </a:pPr>
              <a:t>31. 03. 2017</a:t>
            </a:fld>
            <a:endParaRPr lang="sl-SI"/>
          </a:p>
        </p:txBody>
      </p:sp>
      <p:sp>
        <p:nvSpPr>
          <p:cNvPr id="4" name="Footer Placeholder 3"/>
          <p:cNvSpPr>
            <a:spLocks noGrp="1"/>
          </p:cNvSpPr>
          <p:nvPr>
            <p:ph type="ftr" sz="quarter" idx="11"/>
          </p:nvPr>
        </p:nvSpPr>
        <p:spPr/>
        <p:txBody>
          <a:bodyPr/>
          <a:lstStyle>
            <a:lvl1pPr>
              <a:defRPr/>
            </a:lvl1pPr>
            <a:extLst/>
          </a:lstStyle>
          <a:p>
            <a:pPr>
              <a:defRPr/>
            </a:pPr>
            <a:r>
              <a:rPr lang="en-US" smtClean="0"/>
              <a:t>FEVR Justice Workshop 4.4. KL</a:t>
            </a:r>
            <a:endParaRPr lang="sl-SI"/>
          </a:p>
        </p:txBody>
      </p:sp>
      <p:sp>
        <p:nvSpPr>
          <p:cNvPr id="5" name="Slide Number Placeholder 4"/>
          <p:cNvSpPr>
            <a:spLocks noGrp="1"/>
          </p:cNvSpPr>
          <p:nvPr>
            <p:ph type="sldNum" sz="quarter" idx="12"/>
          </p:nvPr>
        </p:nvSpPr>
        <p:spPr/>
        <p:txBody>
          <a:bodyPr/>
          <a:lstStyle>
            <a:lvl1pPr>
              <a:defRPr/>
            </a:lvl1pPr>
            <a:extLst/>
          </a:lstStyle>
          <a:p>
            <a:pPr>
              <a:defRPr/>
            </a:pPr>
            <a:fld id="{1E486D7C-3C0A-4866-9B6D-9CFE2E4F74C1}" type="slidenum">
              <a:rPr lang="sl-SI"/>
              <a:pPr>
                <a:defRPr/>
              </a:pPr>
              <a:t>‹Nr.›</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4D32EE3-75E7-4B39-BE34-C39CC8AE623D}" type="datetime1">
              <a:rPr lang="sl-SI" smtClean="0"/>
              <a:pPr>
                <a:defRPr/>
              </a:pPr>
              <a:t>31. 03. 2017</a:t>
            </a:fld>
            <a:endParaRPr lang="sl-SI"/>
          </a:p>
        </p:txBody>
      </p:sp>
      <p:sp>
        <p:nvSpPr>
          <p:cNvPr id="3" name="Footer Placeholder 21"/>
          <p:cNvSpPr>
            <a:spLocks noGrp="1"/>
          </p:cNvSpPr>
          <p:nvPr>
            <p:ph type="ftr" sz="quarter" idx="11"/>
          </p:nvPr>
        </p:nvSpPr>
        <p:spPr/>
        <p:txBody>
          <a:bodyPr/>
          <a:lstStyle>
            <a:lvl1pPr>
              <a:defRPr/>
            </a:lvl1pPr>
          </a:lstStyle>
          <a:p>
            <a:pPr>
              <a:defRPr/>
            </a:pPr>
            <a:r>
              <a:rPr lang="en-US" smtClean="0"/>
              <a:t>FEVR Justice Workshop 4.4. KL</a:t>
            </a:r>
            <a:endParaRPr lang="sl-SI"/>
          </a:p>
        </p:txBody>
      </p:sp>
      <p:sp>
        <p:nvSpPr>
          <p:cNvPr id="4" name="Slide Number Placeholder 17"/>
          <p:cNvSpPr>
            <a:spLocks noGrp="1"/>
          </p:cNvSpPr>
          <p:nvPr>
            <p:ph type="sldNum" sz="quarter" idx="12"/>
          </p:nvPr>
        </p:nvSpPr>
        <p:spPr/>
        <p:txBody>
          <a:bodyPr/>
          <a:lstStyle>
            <a:lvl1pPr>
              <a:defRPr/>
            </a:lvl1pPr>
          </a:lstStyle>
          <a:p>
            <a:pPr>
              <a:defRPr/>
            </a:pPr>
            <a:fld id="{8C07A731-A3BF-42B0-B49F-56BA8B103517}" type="slidenum">
              <a:rPr lang="sl-SI"/>
              <a:pPr>
                <a:defRPr/>
              </a:pPr>
              <a:t>‹Nr.›</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6454863-9106-4019-8016-9C402E08A259}" type="datetime1">
              <a:rPr lang="sl-SI" smtClean="0"/>
              <a:pPr>
                <a:defRPr/>
              </a:pPr>
              <a:t>31. 03. 2017</a:t>
            </a:fld>
            <a:endParaRPr lang="sl-SI"/>
          </a:p>
        </p:txBody>
      </p:sp>
      <p:sp>
        <p:nvSpPr>
          <p:cNvPr id="6" name="Footer Placeholder 5"/>
          <p:cNvSpPr>
            <a:spLocks noGrp="1"/>
          </p:cNvSpPr>
          <p:nvPr>
            <p:ph type="ftr" sz="quarter" idx="11"/>
          </p:nvPr>
        </p:nvSpPr>
        <p:spPr/>
        <p:txBody>
          <a:bodyPr/>
          <a:lstStyle>
            <a:lvl1pPr>
              <a:defRPr/>
            </a:lvl1pPr>
            <a:extLst/>
          </a:lstStyle>
          <a:p>
            <a:pPr>
              <a:defRPr/>
            </a:pPr>
            <a:r>
              <a:rPr lang="en-US" smtClean="0"/>
              <a:t>FEVR Justice Workshop 4.4. KL</a:t>
            </a:r>
            <a:endParaRPr lang="sl-SI"/>
          </a:p>
        </p:txBody>
      </p:sp>
      <p:sp>
        <p:nvSpPr>
          <p:cNvPr id="7" name="Slide Number Placeholder 6"/>
          <p:cNvSpPr>
            <a:spLocks noGrp="1"/>
          </p:cNvSpPr>
          <p:nvPr>
            <p:ph type="sldNum" sz="quarter" idx="12"/>
          </p:nvPr>
        </p:nvSpPr>
        <p:spPr/>
        <p:txBody>
          <a:bodyPr/>
          <a:lstStyle>
            <a:lvl1pPr>
              <a:defRPr/>
            </a:lvl1pPr>
            <a:extLst/>
          </a:lstStyle>
          <a:p>
            <a:pPr>
              <a:defRPr/>
            </a:pPr>
            <a:fld id="{3AE02033-24A7-4F30-AD3E-9A5E61BDD9CF}" type="slidenum">
              <a:rPr lang="sl-SI"/>
              <a:pPr>
                <a:defRPr/>
              </a:pPr>
              <a:t>‹Nr.›</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fr-LU"/>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27FBCCC-03D8-424E-B040-5CA453424E56}" type="datetime1">
              <a:rPr lang="sl-SI" smtClean="0"/>
              <a:pPr>
                <a:defRPr/>
              </a:pPr>
              <a:t>31. 03. 2017</a:t>
            </a:fld>
            <a:endParaRPr lang="sl-SI"/>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FEVR Justice Workshop 4.4. KL</a:t>
            </a:r>
            <a:endParaRPr lang="sl-SI"/>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70E059A-33A2-4DC4-BA48-04317C366851}" type="slidenum">
              <a:rPr lang="sl-SI"/>
              <a:pPr>
                <a:defRPr/>
              </a:pPr>
              <a:t>‹Nr.›</a:t>
            </a:fld>
            <a:endParaRPr lang="sl-SI"/>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fr-LU"/>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3D67C7A2-F355-48D3-9FB8-BD37F7554DBA}" type="datetime1">
              <a:rPr lang="sl-SI" smtClean="0"/>
              <a:pPr>
                <a:defRPr/>
              </a:pPr>
              <a:t>31. 03. 2017</a:t>
            </a:fld>
            <a:endParaRPr lang="sl-SI"/>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smtClean="0"/>
              <a:t>FEVR Justice Workshop 4.4. KL</a:t>
            </a:r>
            <a:endParaRPr lang="sl-SI"/>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8D52FEFC-F924-4C33-A8E6-AADE71D8979C}" type="slidenum">
              <a:rPr lang="sl-SI"/>
              <a:pPr>
                <a:defRPr/>
              </a:pPr>
              <a:t>‹Nr.›</a:t>
            </a:fld>
            <a:endParaRPr lang="sl-SI"/>
          </a:p>
        </p:txBody>
      </p:sp>
    </p:spTree>
  </p:cSld>
  <p:clrMap bg1="lt1" tx1="dk1" bg2="lt2" tx2="dk2" accent1="accent1" accent2="accent2" accent3="accent3" accent4="accent4" accent5="accent5" accent6="accent6" hlink="hlink" folHlink="folHlink"/>
  <p:sldLayoutIdLst>
    <p:sldLayoutId id="2147483809" r:id="rId1"/>
    <p:sldLayoutId id="2147483805" r:id="rId2"/>
    <p:sldLayoutId id="2147483810" r:id="rId3"/>
    <p:sldLayoutId id="2147483811" r:id="rId4"/>
    <p:sldLayoutId id="2147483812" r:id="rId5"/>
    <p:sldLayoutId id="2147483813" r:id="rId6"/>
    <p:sldLayoutId id="2147483806" r:id="rId7"/>
    <p:sldLayoutId id="2147483814" r:id="rId8"/>
    <p:sldLayoutId id="2147483815" r:id="rId9"/>
    <p:sldLayoutId id="2147483807" r:id="rId10"/>
    <p:sldLayoutId id="2147483808"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1295400" y="3716338"/>
            <a:ext cx="6553200" cy="1008062"/>
          </a:xfrm>
        </p:spPr>
        <p:txBody>
          <a:bodyPr/>
          <a:lstStyle/>
          <a:p>
            <a:pPr marR="0" algn="ctr" eaLnBrk="1" hangingPunct="1"/>
            <a:r>
              <a:rPr lang="en-GB" sz="2800" b="1" i="1" smtClean="0">
                <a:latin typeface="Calibri" pitchFamily="34" charset="0"/>
              </a:rPr>
              <a:t>“Working to protect the interests of road crash victims </a:t>
            </a:r>
            <a:r>
              <a:rPr lang="sl-SI" sz="2800" b="1" i="1" smtClean="0">
                <a:latin typeface="Calibri" pitchFamily="34" charset="0"/>
              </a:rPr>
              <a:t>&amp;</a:t>
            </a:r>
            <a:r>
              <a:rPr lang="en-GB" sz="2800" b="1" i="1" smtClean="0">
                <a:latin typeface="Calibri" pitchFamily="34" charset="0"/>
              </a:rPr>
              <a:t> to reduce road danger”</a:t>
            </a:r>
            <a:endParaRPr lang="sl-SI" sz="2800" b="1" i="1" smtClean="0">
              <a:latin typeface="Calibri" pitchFamily="34" charset="0"/>
            </a:endParaRPr>
          </a:p>
          <a:p>
            <a:pPr marR="0" algn="ctr" eaLnBrk="1" hangingPunct="1"/>
            <a:endParaRPr lang="sl-SI" smtClean="0"/>
          </a:p>
        </p:txBody>
      </p:sp>
      <p:pic>
        <p:nvPicPr>
          <p:cNvPr id="8" name="Grafik 7" descr="FEVR facebook profile photo workWEB336x336.jpg"/>
          <p:cNvPicPr>
            <a:picLocks noChangeAspect="1"/>
          </p:cNvPicPr>
          <p:nvPr/>
        </p:nvPicPr>
        <p:blipFill>
          <a:blip r:embed="rId3" cstate="print"/>
          <a:stretch>
            <a:fillRect/>
          </a:stretch>
        </p:blipFill>
        <p:spPr>
          <a:xfrm>
            <a:off x="3491880" y="692696"/>
            <a:ext cx="2232248" cy="22322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832"/>
            <a:ext cx="8229600" cy="2088232"/>
          </a:xfrm>
        </p:spPr>
        <p:txBody>
          <a:bodyPr/>
          <a:lstStyle/>
          <a:p>
            <a:endParaRPr lang="fr-CH" dirty="0" smtClean="0"/>
          </a:p>
          <a:p>
            <a:r>
              <a:rPr lang="en-US" sz="2400" dirty="0" smtClean="0"/>
              <a:t> Guide for victims and units (</a:t>
            </a:r>
            <a:r>
              <a:rPr lang="en-US" sz="2400" dirty="0" err="1" smtClean="0"/>
              <a:t>centres</a:t>
            </a:r>
            <a:r>
              <a:rPr lang="en-US" sz="2400" dirty="0" smtClean="0"/>
              <a:t>) of assistance</a:t>
            </a:r>
          </a:p>
          <a:p>
            <a:r>
              <a:rPr lang="en-US" sz="2400" dirty="0" smtClean="0"/>
              <a:t>  Specialist road traffic crime prosecutors </a:t>
            </a:r>
          </a:p>
          <a:p>
            <a:r>
              <a:rPr lang="en-US" sz="2400" dirty="0" smtClean="0"/>
              <a:t> Victims’ Law </a:t>
            </a:r>
            <a:endParaRPr lang="fr-CH" sz="2400" dirty="0"/>
          </a:p>
        </p:txBody>
      </p:sp>
      <p:sp>
        <p:nvSpPr>
          <p:cNvPr id="3" name="Titel 2"/>
          <p:cNvSpPr>
            <a:spLocks noGrp="1"/>
          </p:cNvSpPr>
          <p:nvPr>
            <p:ph type="title"/>
          </p:nvPr>
        </p:nvSpPr>
        <p:spPr>
          <a:xfrm>
            <a:off x="467544" y="476672"/>
            <a:ext cx="8229600" cy="1296144"/>
          </a:xfrm>
        </p:spPr>
        <p:txBody>
          <a:bodyPr>
            <a:normAutofit fontScale="90000"/>
          </a:bodyPr>
          <a:lstStyle/>
          <a:p>
            <a:r>
              <a:rPr lang="en-US" dirty="0" smtClean="0"/>
              <a:t/>
            </a:r>
            <a:br>
              <a:rPr lang="en-US" dirty="0" smtClean="0"/>
            </a:br>
            <a:r>
              <a:rPr lang="en-US" sz="2700" dirty="0" smtClean="0"/>
              <a:t>Report by FUNDACION MAPFRE/FICVI :</a:t>
            </a:r>
            <a:br>
              <a:rPr lang="en-US" sz="2700" dirty="0" smtClean="0"/>
            </a:br>
            <a:r>
              <a:rPr lang="en-US" sz="2700" dirty="0" smtClean="0"/>
              <a:t> “Response after traffic “accidents” in </a:t>
            </a:r>
            <a:r>
              <a:rPr lang="en-US" sz="2700" dirty="0" err="1" smtClean="0"/>
              <a:t>Ibero</a:t>
            </a:r>
            <a:r>
              <a:rPr lang="en-US" sz="2700" dirty="0" smtClean="0"/>
              <a:t>-American countries </a:t>
            </a:r>
            <a:endParaRPr lang="fr-CH" sz="2700" dirty="0"/>
          </a:p>
        </p:txBody>
      </p:sp>
      <p:sp>
        <p:nvSpPr>
          <p:cNvPr id="4" name="Fußzeilenplatzhalter 3"/>
          <p:cNvSpPr>
            <a:spLocks noGrp="1"/>
          </p:cNvSpPr>
          <p:nvPr>
            <p:ph type="ftr" sz="quarter" idx="11"/>
          </p:nvPr>
        </p:nvSpPr>
        <p:spPr/>
        <p:txBody>
          <a:bodyPr/>
          <a:lstStyle/>
          <a:p>
            <a:pPr>
              <a:defRPr/>
            </a:pPr>
            <a:r>
              <a:rPr lang="en-US" smtClean="0"/>
              <a:t>FEVR Justice Workshop 4.4. KL</a:t>
            </a:r>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None/>
            </a:pPr>
            <a:r>
              <a:rPr lang="en-US" dirty="0" smtClean="0"/>
              <a:t>Recommendations on</a:t>
            </a:r>
            <a:r>
              <a:rPr lang="en-US" dirty="0" smtClean="0"/>
              <a:t>:</a:t>
            </a:r>
          </a:p>
          <a:p>
            <a:pPr>
              <a:buNone/>
            </a:pPr>
            <a:endParaRPr lang="en-US" dirty="0" smtClean="0"/>
          </a:p>
          <a:p>
            <a:r>
              <a:rPr lang="en-US" dirty="0" smtClean="0"/>
              <a:t> </a:t>
            </a:r>
            <a:r>
              <a:rPr lang="en-US" b="1" dirty="0" smtClean="0"/>
              <a:t> Collision investigations </a:t>
            </a:r>
            <a:r>
              <a:rPr lang="en-US" dirty="0" smtClean="0"/>
              <a:t>and importance to prevention </a:t>
            </a:r>
          </a:p>
          <a:p>
            <a:r>
              <a:rPr lang="en-US" dirty="0" smtClean="0"/>
              <a:t> </a:t>
            </a:r>
            <a:r>
              <a:rPr lang="en-US" b="1" dirty="0" smtClean="0"/>
              <a:t>Civil compensation </a:t>
            </a:r>
            <a:r>
              <a:rPr lang="en-US" dirty="0" smtClean="0"/>
              <a:t>for vulnerable road users (Strict/Presumed liability) </a:t>
            </a:r>
          </a:p>
          <a:p>
            <a:r>
              <a:rPr lang="en-US" dirty="0" smtClean="0"/>
              <a:t> Proportionate and deterrent </a:t>
            </a:r>
            <a:r>
              <a:rPr lang="en-US" b="1" dirty="0" smtClean="0"/>
              <a:t>legal response </a:t>
            </a:r>
            <a:r>
              <a:rPr lang="en-US" dirty="0" smtClean="0"/>
              <a:t>(criminal prosecution</a:t>
            </a:r>
            <a:r>
              <a:rPr lang="en-US" dirty="0" smtClean="0"/>
              <a:t>)</a:t>
            </a:r>
            <a:endParaRPr lang="fr-CH" dirty="0"/>
          </a:p>
        </p:txBody>
      </p:sp>
      <p:sp>
        <p:nvSpPr>
          <p:cNvPr id="3" name="Titel 2"/>
          <p:cNvSpPr>
            <a:spLocks noGrp="1"/>
          </p:cNvSpPr>
          <p:nvPr>
            <p:ph type="title"/>
          </p:nvPr>
        </p:nvSpPr>
        <p:spPr/>
        <p:txBody>
          <a:bodyPr>
            <a:normAutofit/>
          </a:bodyPr>
          <a:lstStyle/>
          <a:p>
            <a:r>
              <a:rPr lang="en-US" sz="3600" dirty="0" smtClean="0"/>
              <a:t>NGO Brussels Declaration </a:t>
            </a:r>
            <a:r>
              <a:rPr lang="en-US" sz="2700" dirty="0" smtClean="0"/>
              <a:t>(May 2009)</a:t>
            </a:r>
            <a:endParaRPr lang="fr-CH" sz="2700" dirty="0"/>
          </a:p>
        </p:txBody>
      </p:sp>
      <p:sp>
        <p:nvSpPr>
          <p:cNvPr id="4" name="Fußzeilenplatzhalter 3"/>
          <p:cNvSpPr>
            <a:spLocks noGrp="1"/>
          </p:cNvSpPr>
          <p:nvPr>
            <p:ph type="ftr" sz="quarter" idx="11"/>
          </p:nvPr>
        </p:nvSpPr>
        <p:spPr/>
        <p:txBody>
          <a:bodyPr/>
          <a:lstStyle/>
          <a:p>
            <a:pPr>
              <a:defRPr/>
            </a:pPr>
            <a:r>
              <a:rPr lang="en-US" smtClean="0"/>
              <a:t>FEVR Justice Workshop 4.4. KL</a:t>
            </a:r>
            <a:endParaRPr 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4824"/>
            <a:ext cx="8229600" cy="4162276"/>
          </a:xfrm>
        </p:spPr>
        <p:txBody>
          <a:bodyPr/>
          <a:lstStyle/>
          <a:p>
            <a:r>
              <a:rPr lang="en-US" dirty="0" smtClean="0"/>
              <a:t>Road deaths to be professionally investigated (as homicide), with the bereaved treated as victims of crime, until the contrary is proven. </a:t>
            </a:r>
            <a:endParaRPr lang="en-US" dirty="0" smtClean="0"/>
          </a:p>
          <a:p>
            <a:r>
              <a:rPr lang="en-US" dirty="0" smtClean="0"/>
              <a:t> </a:t>
            </a:r>
            <a:r>
              <a:rPr lang="en-US" dirty="0" smtClean="0"/>
              <a:t>End the complacency within the justice system towards driving offences. </a:t>
            </a:r>
            <a:r>
              <a:rPr lang="en-US" dirty="0" smtClean="0">
                <a:solidFill>
                  <a:srgbClr val="FF0000"/>
                </a:solidFill>
              </a:rPr>
              <a:t>Road crime should be treated like other crimes</a:t>
            </a:r>
            <a:endParaRPr lang="fr-CH" dirty="0">
              <a:solidFill>
                <a:srgbClr val="FF0000"/>
              </a:solidFill>
            </a:endParaRPr>
          </a:p>
        </p:txBody>
      </p:sp>
      <p:sp>
        <p:nvSpPr>
          <p:cNvPr id="3" name="Titel 2"/>
          <p:cNvSpPr>
            <a:spLocks noGrp="1"/>
          </p:cNvSpPr>
          <p:nvPr>
            <p:ph type="title"/>
          </p:nvPr>
        </p:nvSpPr>
        <p:spPr>
          <a:xfrm>
            <a:off x="457200" y="274638"/>
            <a:ext cx="8229600" cy="1426170"/>
          </a:xfrm>
        </p:spPr>
        <p:txBody>
          <a:bodyPr>
            <a:normAutofit fontScale="90000"/>
          </a:bodyPr>
          <a:lstStyle/>
          <a:p>
            <a:r>
              <a:rPr lang="en-US" sz="3600" dirty="0" smtClean="0"/>
              <a:t>Justice and Post-Crash Response concept note  </a:t>
            </a:r>
            <a:r>
              <a:rPr lang="en-US" sz="3100" b="0" dirty="0" smtClean="0"/>
              <a:t>( </a:t>
            </a:r>
            <a:r>
              <a:rPr lang="fr-CH" sz="3100" b="0" dirty="0" smtClean="0"/>
              <a:t>Brasilia Nov. 2016 )</a:t>
            </a:r>
            <a:r>
              <a:rPr lang="en-US" dirty="0" smtClean="0"/>
              <a:t/>
            </a:r>
            <a:br>
              <a:rPr lang="en-US" dirty="0" smtClean="0"/>
            </a:br>
            <a:r>
              <a:rPr lang="en-US" dirty="0" smtClean="0"/>
              <a:t> </a:t>
            </a:r>
            <a:endParaRPr lang="fr-CH" dirty="0"/>
          </a:p>
        </p:txBody>
      </p:sp>
      <p:sp>
        <p:nvSpPr>
          <p:cNvPr id="4" name="Fußzeilenplatzhalter 3"/>
          <p:cNvSpPr>
            <a:spLocks noGrp="1"/>
          </p:cNvSpPr>
          <p:nvPr>
            <p:ph type="ftr" sz="quarter" idx="11"/>
          </p:nvPr>
        </p:nvSpPr>
        <p:spPr/>
        <p:txBody>
          <a:bodyPr/>
          <a:lstStyle/>
          <a:p>
            <a:pPr>
              <a:defRPr/>
            </a:pPr>
            <a:r>
              <a:rPr lang="en-US" dirty="0" smtClean="0"/>
              <a:t>FEVR Justice Workshop 4.4. KL</a:t>
            </a:r>
            <a:endParaRPr lang="sl-S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755" y="3717032"/>
            <a:ext cx="8445500" cy="21602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xtLst>
            <a:ext uri="{91240B29-F687-4F45-9708-019B960494DF}"/>
          </a:extLst>
        </p:spPr>
        <p:txBody>
          <a:bodyPr>
            <a:normAutofit/>
          </a:bodyPr>
          <a:lstStyle/>
          <a:p>
            <a:pPr marL="365760" indent="-256032" algn="just" eaLnBrk="1" fontAlgn="auto" hangingPunct="1">
              <a:spcAft>
                <a:spcPts val="0"/>
              </a:spcAft>
              <a:buNone/>
              <a:defRPr/>
            </a:pPr>
            <a:r>
              <a:rPr lang="en-GB" sz="2400" b="1" dirty="0" smtClean="0"/>
              <a:t>As an Advocacy Organisation for road crash victims, FEVR wants to see an end to the discrimination of road crash victims, compared to other victims of crime or culpable acts, and wants to see laws that deter and are consistently applied.</a:t>
            </a:r>
            <a:endParaRPr lang="de-LU" sz="2400" dirty="0" smtClean="0"/>
          </a:p>
          <a:p>
            <a:pPr marL="365760" indent="-256032" algn="just" eaLnBrk="1" fontAlgn="auto" hangingPunct="1">
              <a:spcAft>
                <a:spcPts val="0"/>
              </a:spcAft>
              <a:buFont typeface="Wingdings 3"/>
              <a:buNone/>
              <a:defRPr/>
            </a:pPr>
            <a:endParaRPr lang="sl-SI" dirty="0" smtClean="0">
              <a:latin typeface="Calibri" pitchFamily="34" charset="0"/>
              <a:cs typeface="Calibri" pitchFamily="34" charset="0"/>
            </a:endParaRPr>
          </a:p>
        </p:txBody>
      </p:sp>
      <p:sp>
        <p:nvSpPr>
          <p:cNvPr id="31749" name="Rectangle 3"/>
          <p:cNvSpPr>
            <a:spLocks noChangeArrowheads="1"/>
          </p:cNvSpPr>
          <p:nvPr/>
        </p:nvSpPr>
        <p:spPr bwMode="auto">
          <a:xfrm>
            <a:off x="5402263" y="5661025"/>
            <a:ext cx="3313112" cy="522288"/>
          </a:xfrm>
          <a:prstGeom prst="rect">
            <a:avLst/>
          </a:prstGeom>
          <a:noFill/>
          <a:ln w="9525">
            <a:noFill/>
            <a:miter lim="800000"/>
            <a:headEnd/>
            <a:tailEnd/>
          </a:ln>
        </p:spPr>
        <p:txBody>
          <a:bodyPr>
            <a:spAutoFit/>
          </a:bodyPr>
          <a:lstStyle/>
          <a:p>
            <a:r>
              <a:rPr lang="fr-CH" sz="2800" b="1" i="1" dirty="0" smtClean="0">
                <a:latin typeface="Calibri" pitchFamily="34" charset="0"/>
              </a:rPr>
              <a:t>Brigitte Chaudhry</a:t>
            </a:r>
            <a:endParaRPr lang="sl-SI" sz="2800" b="1" i="1" dirty="0">
              <a:latin typeface="Calibri" pitchFamily="34" charset="0"/>
            </a:endParaRPr>
          </a:p>
        </p:txBody>
      </p:sp>
      <p:pic>
        <p:nvPicPr>
          <p:cNvPr id="31750" name="Picture 2"/>
          <p:cNvPicPr>
            <a:picLocks noChangeAspect="1" noChangeArrowheads="1"/>
          </p:cNvPicPr>
          <p:nvPr/>
        </p:nvPicPr>
        <p:blipFill>
          <a:blip r:embed="rId3" cstate="print"/>
          <a:srcRect r="85715"/>
          <a:stretch>
            <a:fillRect/>
          </a:stretch>
        </p:blipFill>
        <p:spPr bwMode="auto">
          <a:xfrm>
            <a:off x="179388" y="260350"/>
            <a:ext cx="720725" cy="714375"/>
          </a:xfrm>
          <a:prstGeom prst="rect">
            <a:avLst/>
          </a:prstGeom>
          <a:noFill/>
          <a:ln w="9525">
            <a:noFill/>
            <a:miter lim="800000"/>
            <a:headEnd/>
            <a:tailEnd/>
          </a:ln>
        </p:spPr>
      </p:pic>
      <p:sp>
        <p:nvSpPr>
          <p:cNvPr id="31751" name="Pravokotnik 2"/>
          <p:cNvSpPr>
            <a:spLocks noChangeArrowheads="1"/>
          </p:cNvSpPr>
          <p:nvPr/>
        </p:nvSpPr>
        <p:spPr bwMode="auto">
          <a:xfrm>
            <a:off x="5516563" y="6181725"/>
            <a:ext cx="1911229" cy="369332"/>
          </a:xfrm>
          <a:prstGeom prst="rect">
            <a:avLst/>
          </a:prstGeom>
          <a:noFill/>
          <a:ln w="9525">
            <a:noFill/>
            <a:miter lim="800000"/>
            <a:headEnd/>
            <a:tailEnd/>
          </a:ln>
        </p:spPr>
        <p:txBody>
          <a:bodyPr wrap="none">
            <a:spAutoFit/>
          </a:bodyPr>
          <a:lstStyle/>
          <a:p>
            <a:r>
              <a:rPr lang="sl-SI" b="1" dirty="0">
                <a:latin typeface="Calibri" pitchFamily="34" charset="0"/>
              </a:rPr>
              <a:t>FEVR </a:t>
            </a:r>
            <a:r>
              <a:rPr lang="en-US" b="1" dirty="0" smtClean="0">
                <a:latin typeface="Calibri" pitchFamily="34" charset="0"/>
              </a:rPr>
              <a:t> 2. </a:t>
            </a:r>
            <a:r>
              <a:rPr lang="en-US" b="1" dirty="0">
                <a:latin typeface="Calibri" pitchFamily="34" charset="0"/>
              </a:rPr>
              <a:t>president</a:t>
            </a:r>
            <a:endParaRPr lang="sl-SI" b="1" dirty="0"/>
          </a:p>
        </p:txBody>
      </p:sp>
      <p:sp>
        <p:nvSpPr>
          <p:cNvPr id="4" name="Pravokotnik 3"/>
          <p:cNvSpPr/>
          <p:nvPr/>
        </p:nvSpPr>
        <p:spPr>
          <a:xfrm>
            <a:off x="1115615" y="404664"/>
            <a:ext cx="5616625" cy="29905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wrap="square">
            <a:spAutoFit/>
          </a:bodyPr>
          <a:lstStyle/>
          <a:p>
            <a:pPr marL="365760" indent="-256032" algn="just" fontAlgn="auto">
              <a:spcBef>
                <a:spcPts val="400"/>
              </a:spcBef>
              <a:spcAft>
                <a:spcPts val="0"/>
              </a:spcAft>
              <a:buClr>
                <a:srgbClr val="6EA0B0"/>
              </a:buClr>
              <a:buSzPct val="68000"/>
              <a:defRPr/>
            </a:pPr>
            <a:r>
              <a:rPr lang="sl-SI" sz="2700" dirty="0">
                <a:solidFill>
                  <a:prstClr val="black"/>
                </a:solidFill>
                <a:latin typeface="Arial" pitchFamily="34" charset="0"/>
                <a:cs typeface="Arial" pitchFamily="34" charset="0"/>
              </a:rPr>
              <a:t>	</a:t>
            </a:r>
            <a:endParaRPr lang="fr-CH" sz="2700" dirty="0" smtClean="0">
              <a:solidFill>
                <a:prstClr val="black"/>
              </a:solidFill>
              <a:latin typeface="Arial" pitchFamily="34" charset="0"/>
              <a:cs typeface="Arial" pitchFamily="34" charset="0"/>
            </a:endParaRPr>
          </a:p>
          <a:p>
            <a:pPr marL="365760" indent="-256032" algn="just" fontAlgn="auto">
              <a:spcBef>
                <a:spcPts val="400"/>
              </a:spcBef>
              <a:spcAft>
                <a:spcPts val="0"/>
              </a:spcAft>
              <a:buClr>
                <a:srgbClr val="6EA0B0"/>
              </a:buClr>
              <a:buSzPct val="68000"/>
              <a:defRPr/>
            </a:pPr>
            <a:r>
              <a:rPr lang="sl-SI" sz="2700" dirty="0" smtClean="0">
                <a:solidFill>
                  <a:prstClr val="black"/>
                </a:solidFill>
                <a:latin typeface="Calibri" pitchFamily="34" charset="0"/>
                <a:cs typeface="Calibri" pitchFamily="34" charset="0"/>
              </a:rPr>
              <a:t>“</a:t>
            </a:r>
            <a:r>
              <a:rPr lang="sl-SI" sz="2700" dirty="0">
                <a:solidFill>
                  <a:prstClr val="black"/>
                </a:solidFill>
                <a:latin typeface="Calibri" pitchFamily="34" charset="0"/>
                <a:cs typeface="Calibri" pitchFamily="34" charset="0"/>
              </a:rPr>
              <a:t>Our Federation and its national Associations defend the </a:t>
            </a:r>
            <a:r>
              <a:rPr lang="sl-SI" sz="2700" b="1" dirty="0">
                <a:solidFill>
                  <a:prstClr val="black"/>
                </a:solidFill>
                <a:latin typeface="Calibri" pitchFamily="34" charset="0"/>
                <a:cs typeface="Calibri" pitchFamily="34" charset="0"/>
              </a:rPr>
              <a:t>right to life</a:t>
            </a:r>
            <a:r>
              <a:rPr lang="sl-SI" sz="2700" dirty="0">
                <a:solidFill>
                  <a:prstClr val="black"/>
                </a:solidFill>
                <a:latin typeface="Calibri" pitchFamily="34" charset="0"/>
                <a:cs typeface="Calibri" pitchFamily="34" charset="0"/>
              </a:rPr>
              <a:t> without compromise.“ </a:t>
            </a:r>
            <a:endParaRPr lang="fr-CH" sz="2700" dirty="0" smtClean="0">
              <a:solidFill>
                <a:prstClr val="black"/>
              </a:solidFill>
              <a:latin typeface="Calibri" pitchFamily="34" charset="0"/>
              <a:cs typeface="Calibri" pitchFamily="34" charset="0"/>
            </a:endParaRPr>
          </a:p>
          <a:p>
            <a:pPr marL="365760" indent="-256032" algn="just" fontAlgn="auto">
              <a:spcBef>
                <a:spcPts val="400"/>
              </a:spcBef>
              <a:spcAft>
                <a:spcPts val="0"/>
              </a:spcAft>
              <a:buClr>
                <a:srgbClr val="6EA0B0"/>
              </a:buClr>
              <a:buSzPct val="68000"/>
              <a:defRPr/>
            </a:pPr>
            <a:r>
              <a:rPr lang="sl-SI" sz="1600" b="1" i="1" dirty="0" smtClean="0">
                <a:latin typeface="Calibri" pitchFamily="34" charset="0"/>
              </a:rPr>
              <a:t>Marcel Haegi, 2002</a:t>
            </a:r>
            <a:r>
              <a:rPr lang="fr-CH" sz="1600" b="1" i="1" dirty="0" smtClean="0">
                <a:latin typeface="Calibri" pitchFamily="34" charset="0"/>
              </a:rPr>
              <a:t> </a:t>
            </a:r>
            <a:r>
              <a:rPr lang="sl-SI" sz="1600" b="1" dirty="0" smtClean="0">
                <a:latin typeface="Calibri" pitchFamily="34" charset="0"/>
              </a:rPr>
              <a:t>FEVR </a:t>
            </a:r>
            <a:r>
              <a:rPr lang="en-US" sz="1600" b="1" dirty="0" smtClean="0">
                <a:latin typeface="Calibri" pitchFamily="34" charset="0"/>
              </a:rPr>
              <a:t>founder and 1. president</a:t>
            </a:r>
            <a:endParaRPr lang="sl-SI" sz="1600" b="1" dirty="0" smtClean="0"/>
          </a:p>
          <a:p>
            <a:pPr marL="365760" indent="-256032" algn="just" fontAlgn="auto">
              <a:spcBef>
                <a:spcPts val="400"/>
              </a:spcBef>
              <a:spcAft>
                <a:spcPts val="0"/>
              </a:spcAft>
              <a:buClr>
                <a:srgbClr val="6EA0B0"/>
              </a:buClr>
              <a:buSzPct val="68000"/>
              <a:defRPr/>
            </a:pPr>
            <a:endParaRPr lang="sl-SI" sz="2400" b="1" i="1" dirty="0" smtClean="0">
              <a:latin typeface="Calibri" pitchFamily="34" charset="0"/>
            </a:endParaRPr>
          </a:p>
          <a:p>
            <a:pPr marL="365760" indent="-256032" algn="just" fontAlgn="auto">
              <a:spcBef>
                <a:spcPts val="400"/>
              </a:spcBef>
              <a:spcAft>
                <a:spcPts val="0"/>
              </a:spcAft>
              <a:buClr>
                <a:srgbClr val="6EA0B0"/>
              </a:buClr>
              <a:buSzPct val="68000"/>
              <a:defRPr/>
            </a:pPr>
            <a:endParaRPr lang="sl-SI" sz="2700" dirty="0">
              <a:solidFill>
                <a:prstClr val="black"/>
              </a:solidFill>
              <a:latin typeface="Calibri" pitchFamily="34" charset="0"/>
              <a:cs typeface="Calibri" pitchFamily="34" charset="0"/>
            </a:endParaRPr>
          </a:p>
        </p:txBody>
      </p:sp>
      <p:pic>
        <p:nvPicPr>
          <p:cNvPr id="31755" name="Picture 5" descr="G:\ZAVOD VARNA POT\FEVR wdor.jpg"/>
          <p:cNvPicPr>
            <a:picLocks noChangeAspect="1" noChangeArrowheads="1"/>
          </p:cNvPicPr>
          <p:nvPr/>
        </p:nvPicPr>
        <p:blipFill>
          <a:blip r:embed="rId4" cstate="print"/>
          <a:srcRect t="30826" b="28087"/>
          <a:stretch>
            <a:fillRect/>
          </a:stretch>
        </p:blipFill>
        <p:spPr bwMode="auto">
          <a:xfrm>
            <a:off x="6804025" y="188913"/>
            <a:ext cx="2036763" cy="865187"/>
          </a:xfrm>
          <a:prstGeom prst="rect">
            <a:avLst/>
          </a:prstGeom>
          <a:noFill/>
          <a:ln w="9525">
            <a:noFill/>
            <a:miter lim="800000"/>
            <a:headEnd/>
            <a:tailEnd/>
          </a:ln>
        </p:spPr>
      </p:pic>
      <p:sp>
        <p:nvSpPr>
          <p:cNvPr id="9" name="Fußzeilenplatzhalter 8"/>
          <p:cNvSpPr>
            <a:spLocks noGrp="1"/>
          </p:cNvSpPr>
          <p:nvPr>
            <p:ph type="ftr" sz="quarter" idx="11"/>
          </p:nvPr>
        </p:nvSpPr>
        <p:spPr/>
        <p:txBody>
          <a:bodyPr/>
          <a:lstStyle/>
          <a:p>
            <a:pPr>
              <a:defRPr/>
            </a:pPr>
            <a:r>
              <a:rPr lang="en-US" smtClean="0"/>
              <a:t>FEVR Justice Workshop 4.4. KL</a:t>
            </a:r>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lvl="0">
              <a:buNone/>
            </a:pPr>
            <a:r>
              <a:rPr lang="en-GB" dirty="0" smtClean="0"/>
              <a:t>        </a:t>
            </a:r>
            <a:r>
              <a:rPr lang="en-GB" b="1" dirty="0" smtClean="0">
                <a:solidFill>
                  <a:srgbClr val="FF0000"/>
                </a:solidFill>
              </a:rPr>
              <a:t>Objective 3: Post Crash Response</a:t>
            </a:r>
            <a:endParaRPr lang="en-US" b="1" dirty="0" smtClean="0">
              <a:solidFill>
                <a:srgbClr val="FF0000"/>
              </a:solidFill>
            </a:endParaRPr>
          </a:p>
          <a:p>
            <a:pPr lvl="0"/>
            <a:endParaRPr lang="de-LU" sz="2400" dirty="0" smtClean="0"/>
          </a:p>
          <a:p>
            <a:endParaRPr lang="en-GB" dirty="0"/>
          </a:p>
        </p:txBody>
      </p:sp>
      <p:sp>
        <p:nvSpPr>
          <p:cNvPr id="4" name="Titel 3"/>
          <p:cNvSpPr>
            <a:spLocks noGrp="1"/>
          </p:cNvSpPr>
          <p:nvPr>
            <p:ph type="title"/>
          </p:nvPr>
        </p:nvSpPr>
        <p:spPr/>
        <p:txBody>
          <a:bodyPr>
            <a:normAutofit/>
          </a:bodyPr>
          <a:lstStyle/>
          <a:p>
            <a:r>
              <a:rPr lang="en-GB" dirty="0" smtClean="0"/>
              <a:t>FEVR Strategy   2016-2020</a:t>
            </a:r>
            <a:endParaRPr lang="en-GB" dirty="0"/>
          </a:p>
        </p:txBody>
      </p:sp>
      <p:sp>
        <p:nvSpPr>
          <p:cNvPr id="6" name="Fußzeilenplatzhalter 5"/>
          <p:cNvSpPr>
            <a:spLocks noGrp="1"/>
          </p:cNvSpPr>
          <p:nvPr>
            <p:ph type="ftr" sz="quarter" idx="11"/>
          </p:nvPr>
        </p:nvSpPr>
        <p:spPr/>
        <p:txBody>
          <a:bodyPr/>
          <a:lstStyle/>
          <a:p>
            <a:r>
              <a:rPr lang="en-US" smtClean="0"/>
              <a:t>FEVR Justice Workshop 4.4. KL</a:t>
            </a:r>
            <a:endParaRPr lang="en-GB"/>
          </a:p>
        </p:txBody>
      </p:sp>
      <p:sp>
        <p:nvSpPr>
          <p:cNvPr id="10241" name="Rectangle 1"/>
          <p:cNvSpPr>
            <a:spLocks noChangeArrowheads="1"/>
          </p:cNvSpPr>
          <p:nvPr/>
        </p:nvSpPr>
        <p:spPr bwMode="auto">
          <a:xfrm>
            <a:off x="1187624" y="1878160"/>
            <a:ext cx="68407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Ensure that the post-crash response is included in road safety strategies and programs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that the health and </a:t>
            </a: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justice system is not forgotten.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eaLnBrk="0" hangingPunct="0"/>
            <a:r>
              <a:rPr lang="en-GB" sz="2000" dirty="0" smtClean="0"/>
              <a:t>Raise awareness of importance and need for improvement of collision investigation and criminal prosecution, and promote good practice.</a:t>
            </a:r>
            <a:r>
              <a:rPr lang="en-US" sz="2000" dirty="0" smtClean="0"/>
              <a:t> Encourage a </a:t>
            </a:r>
            <a:r>
              <a:rPr lang="en-US" sz="2000" b="1" dirty="0" smtClean="0"/>
              <a:t>thorough investigation into the crash</a:t>
            </a:r>
            <a:r>
              <a:rPr lang="en-US" sz="2000" dirty="0" smtClean="0"/>
              <a:t> and the application of an </a:t>
            </a:r>
            <a:r>
              <a:rPr lang="en-US" sz="2000" b="1" dirty="0" smtClean="0">
                <a:solidFill>
                  <a:srgbClr val="FF0000"/>
                </a:solidFill>
              </a:rPr>
              <a:t>effective legal response </a:t>
            </a:r>
            <a:r>
              <a:rPr lang="en-US" sz="2000" dirty="0" smtClean="0"/>
              <a:t>to road deaths and injuries and therefore encourage fair settlements and justice for the bereaved and injuries.</a:t>
            </a:r>
            <a:endParaRPr lang="de-LU" sz="20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fr-CH" dirty="0" smtClean="0"/>
              <a:t>Crash or Collision </a:t>
            </a:r>
            <a:r>
              <a:rPr lang="fr-CH" dirty="0" err="1" smtClean="0"/>
              <a:t>is</a:t>
            </a:r>
            <a:r>
              <a:rPr lang="fr-CH" dirty="0" smtClean="0"/>
              <a:t> no Accident</a:t>
            </a:r>
            <a:endParaRPr lang="fr-CH" dirty="0"/>
          </a:p>
        </p:txBody>
      </p:sp>
      <p:sp>
        <p:nvSpPr>
          <p:cNvPr id="4" name="Fußzeilenplatzhalter 3"/>
          <p:cNvSpPr>
            <a:spLocks noGrp="1"/>
          </p:cNvSpPr>
          <p:nvPr>
            <p:ph type="ftr" sz="quarter" idx="11"/>
          </p:nvPr>
        </p:nvSpPr>
        <p:spPr/>
        <p:txBody>
          <a:bodyPr/>
          <a:lstStyle/>
          <a:p>
            <a:pPr>
              <a:defRPr/>
            </a:pPr>
            <a:r>
              <a:rPr lang="en-US" smtClean="0"/>
              <a:t>FEVR Justice Workshop 4.4. KL</a:t>
            </a:r>
            <a:endParaRPr lang="sl-SI"/>
          </a:p>
        </p:txBody>
      </p:sp>
      <p:pic>
        <p:nvPicPr>
          <p:cNvPr id="6" name="Inhaltsplatzhalter 5" descr="http://visionzeronetwork.org/wp-content/uploads/2015/10/crash-not-accident.jpg?0e8dac"/>
          <p:cNvPicPr>
            <a:picLocks noGrp="1"/>
          </p:cNvPicPr>
          <p:nvPr>
            <p:ph idx="1"/>
          </p:nvPr>
        </p:nvPicPr>
        <p:blipFill>
          <a:blip r:embed="rId3" cstate="print"/>
          <a:srcRect/>
          <a:stretch>
            <a:fillRect/>
          </a:stretch>
        </p:blipFill>
        <p:spPr bwMode="auto">
          <a:xfrm>
            <a:off x="1419225" y="1910556"/>
            <a:ext cx="6305550" cy="36671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en-GB"/>
          </a:p>
        </p:txBody>
      </p:sp>
      <p:pic>
        <p:nvPicPr>
          <p:cNvPr id="4" name="Inhaltsplatzhalter 3" descr="member Logos Swith OVK logo_Page_1.png"/>
          <p:cNvPicPr>
            <a:picLocks noGrp="1" noChangeAspect="1"/>
          </p:cNvPicPr>
          <p:nvPr>
            <p:ph idx="1"/>
          </p:nvPr>
        </p:nvPicPr>
        <p:blipFill>
          <a:blip r:embed="rId2" cstate="print"/>
          <a:stretch>
            <a:fillRect/>
          </a:stretch>
        </p:blipFill>
        <p:spPr>
          <a:xfrm>
            <a:off x="4319464" y="0"/>
            <a:ext cx="4824536" cy="6824450"/>
          </a:xfrm>
          <a:prstGeom prst="rect">
            <a:avLst/>
          </a:prstGeom>
        </p:spPr>
      </p:pic>
      <p:sp>
        <p:nvSpPr>
          <p:cNvPr id="6" name="Fußzeilenplatzhalter 5"/>
          <p:cNvSpPr>
            <a:spLocks noGrp="1"/>
          </p:cNvSpPr>
          <p:nvPr>
            <p:ph type="ftr" sz="quarter" idx="11"/>
          </p:nvPr>
        </p:nvSpPr>
        <p:spPr/>
        <p:txBody>
          <a:bodyPr/>
          <a:lstStyle/>
          <a:p>
            <a:pPr>
              <a:defRPr/>
            </a:pPr>
            <a:r>
              <a:rPr lang="en-US" smtClean="0"/>
              <a:t>FEVR Justice Workshop 4.4. KL</a:t>
            </a:r>
            <a:endParaRPr lang="sl-SI"/>
          </a:p>
        </p:txBody>
      </p:sp>
      <p:pic>
        <p:nvPicPr>
          <p:cNvPr id="7" name="Grafik 6" descr="http://fevr.org/wp-content/uploads/2015/04/FevrPoster100x700cm-Final-002.jpg"/>
          <p:cNvPicPr/>
          <p:nvPr/>
        </p:nvPicPr>
        <p:blipFill>
          <a:blip r:embed="rId3" cstate="print"/>
          <a:srcRect/>
          <a:stretch>
            <a:fillRect/>
          </a:stretch>
        </p:blipFill>
        <p:spPr bwMode="auto">
          <a:xfrm>
            <a:off x="0" y="404664"/>
            <a:ext cx="4211960" cy="540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233363" y="3644900"/>
            <a:ext cx="6642100" cy="1223963"/>
          </a:xfrm>
          <a:solidFill>
            <a:schemeClr val="accent1">
              <a:lumMod val="20000"/>
              <a:lumOff val="80000"/>
            </a:schemeClr>
          </a:solidFill>
        </p:spPr>
        <p:txBody>
          <a:bodyPr/>
          <a:lstStyle/>
          <a:p>
            <a:pPr marL="452437" indent="-342900" eaLnBrk="1" hangingPunct="1">
              <a:buClr>
                <a:srgbClr val="6EA0B0"/>
              </a:buClr>
              <a:buFont typeface="Wingdings 3" pitchFamily="18" charset="2"/>
              <a:buBlip>
                <a:blip r:embed="rId3"/>
              </a:buBlip>
              <a:defRPr/>
            </a:pPr>
            <a:r>
              <a:rPr lang="sl-SI" sz="2000" dirty="0">
                <a:solidFill>
                  <a:prstClr val="black"/>
                </a:solidFill>
                <a:latin typeface="Calibri" pitchFamily="34" charset="0"/>
                <a:cs typeface="Calibri" pitchFamily="34" charset="0"/>
              </a:rPr>
              <a:t>V</a:t>
            </a:r>
            <a:r>
              <a:rPr lang="en-GB" sz="2000" dirty="0" err="1">
                <a:solidFill>
                  <a:prstClr val="black"/>
                </a:solidFill>
                <a:latin typeface="Calibri" pitchFamily="34" charset="0"/>
                <a:cs typeface="Calibri" pitchFamily="34" charset="0"/>
              </a:rPr>
              <a:t>ery</a:t>
            </a:r>
            <a:r>
              <a:rPr lang="en-GB" sz="2000" dirty="0">
                <a:solidFill>
                  <a:prstClr val="black"/>
                </a:solidFill>
                <a:latin typeface="Calibri" pitchFamily="34" charset="0"/>
                <a:cs typeface="Calibri" pitchFamily="34" charset="0"/>
              </a:rPr>
              <a:t> few governments have committed themselves during the </a:t>
            </a:r>
            <a:r>
              <a:rPr lang="en-GB" sz="2000" dirty="0" smtClean="0">
                <a:solidFill>
                  <a:prstClr val="black"/>
                </a:solidFill>
                <a:latin typeface="Calibri" pitchFamily="34" charset="0"/>
                <a:cs typeface="Calibri" pitchFamily="34" charset="0"/>
              </a:rPr>
              <a:t>25 </a:t>
            </a:r>
            <a:r>
              <a:rPr lang="en-GB" sz="2000" dirty="0">
                <a:solidFill>
                  <a:prstClr val="black"/>
                </a:solidFill>
                <a:latin typeface="Calibri" pitchFamily="34" charset="0"/>
                <a:cs typeface="Calibri" pitchFamily="34" charset="0"/>
              </a:rPr>
              <a:t>years of FEVR existence to improve the situation of victims and also have largely failed to enforce road traffic laws in a sustainable </a:t>
            </a:r>
            <a:r>
              <a:rPr lang="en-US" sz="2000" dirty="0">
                <a:solidFill>
                  <a:prstClr val="black"/>
                </a:solidFill>
                <a:latin typeface="Calibri" pitchFamily="34" charset="0"/>
                <a:cs typeface="Calibri" pitchFamily="34" charset="0"/>
              </a:rPr>
              <a:t>way. </a:t>
            </a:r>
            <a:endParaRPr lang="sl-SI" sz="2000" dirty="0">
              <a:solidFill>
                <a:prstClr val="black"/>
              </a:solidFill>
              <a:latin typeface="Calibri" pitchFamily="34" charset="0"/>
              <a:cs typeface="Calibri" pitchFamily="34" charset="0"/>
            </a:endParaRPr>
          </a:p>
        </p:txBody>
      </p:sp>
      <p:sp>
        <p:nvSpPr>
          <p:cNvPr id="3" name="Title 2"/>
          <p:cNvSpPr>
            <a:spLocks noGrp="1"/>
          </p:cNvSpPr>
          <p:nvPr>
            <p:ph type="title"/>
          </p:nvPr>
        </p:nvSpPr>
        <p:spPr>
          <a:xfrm>
            <a:off x="900113" y="188913"/>
            <a:ext cx="5328071" cy="785812"/>
          </a:xfrm>
        </p:spPr>
        <p:txBody>
          <a:bodyPr>
            <a:noAutofit/>
          </a:bodyPr>
          <a:lstStyle/>
          <a:p>
            <a:pPr eaLnBrk="1" fontAlgn="auto" hangingPunct="1">
              <a:spcAft>
                <a:spcPts val="0"/>
              </a:spcAft>
              <a:defRPr/>
            </a:pPr>
            <a:r>
              <a:rPr lang="en-GB" sz="3600" dirty="0" smtClean="0">
                <a:solidFill>
                  <a:schemeClr val="accent1"/>
                </a:solidFill>
                <a:latin typeface="Calibri" pitchFamily="34" charset="0"/>
                <a:cs typeface="Calibri" pitchFamily="34" charset="0"/>
              </a:rPr>
              <a:t>WHY Victim organisations?</a:t>
            </a:r>
            <a:endParaRPr lang="sl-SI" sz="3600" dirty="0">
              <a:solidFill>
                <a:schemeClr val="accent1"/>
              </a:solidFill>
              <a:latin typeface="Calibri" pitchFamily="34" charset="0"/>
              <a:cs typeface="Calibri" pitchFamily="34" charset="0"/>
            </a:endParaRPr>
          </a:p>
        </p:txBody>
      </p:sp>
      <p:pic>
        <p:nvPicPr>
          <p:cNvPr id="5" name="Picture 4" descr="G:\ZAVOD VARNA POT\Forgotten%20victims%20A.jpg"/>
          <p:cNvPicPr>
            <a:picLocks noChangeAspect="1" noChangeArrowheads="1"/>
          </p:cNvPicPr>
          <p:nvPr/>
        </p:nvPicPr>
        <p:blipFill>
          <a:blip r:embed="rId4" cstate="print"/>
          <a:srcRect/>
          <a:stretch>
            <a:fillRect/>
          </a:stretch>
        </p:blipFill>
        <p:spPr bwMode="auto">
          <a:xfrm>
            <a:off x="1417638" y="2408238"/>
            <a:ext cx="2624137" cy="1146175"/>
          </a:xfrm>
          <a:prstGeom prst="rect">
            <a:avLst/>
          </a:prstGeom>
        </p:spPr>
        <p:style>
          <a:lnRef idx="1">
            <a:schemeClr val="accent6"/>
          </a:lnRef>
          <a:fillRef idx="2">
            <a:schemeClr val="accent6"/>
          </a:fillRef>
          <a:effectRef idx="1">
            <a:schemeClr val="accent6"/>
          </a:effectRef>
          <a:fontRef idx="minor">
            <a:schemeClr val="dk1"/>
          </a:fontRef>
        </p:style>
      </p:pic>
      <p:sp>
        <p:nvSpPr>
          <p:cNvPr id="14341" name="Rectangle 5"/>
          <p:cNvSpPr>
            <a:spLocks noChangeArrowheads="1"/>
          </p:cNvSpPr>
          <p:nvPr/>
        </p:nvSpPr>
        <p:spPr bwMode="auto">
          <a:xfrm>
            <a:off x="4211638" y="5157788"/>
            <a:ext cx="4441825" cy="1200150"/>
          </a:xfrm>
          <a:prstGeom prst="rect">
            <a:avLst/>
          </a:prstGeom>
          <a:noFill/>
          <a:ln w="9525">
            <a:noFill/>
            <a:miter lim="800000"/>
            <a:headEnd/>
            <a:tailEnd/>
          </a:ln>
        </p:spPr>
        <p:txBody>
          <a:bodyPr>
            <a:spAutoFit/>
          </a:bodyPr>
          <a:lstStyle/>
          <a:p>
            <a:pPr marL="107950">
              <a:spcBef>
                <a:spcPts val="400"/>
              </a:spcBef>
              <a:buClr>
                <a:srgbClr val="6EA0B0"/>
              </a:buClr>
              <a:buSzPct val="68000"/>
            </a:pPr>
            <a:r>
              <a:rPr lang="en-US" sz="2400" b="1">
                <a:solidFill>
                  <a:srgbClr val="000000"/>
                </a:solidFill>
                <a:latin typeface="Calibri" pitchFamily="34" charset="0"/>
              </a:rPr>
              <a:t>Victim </a:t>
            </a:r>
            <a:r>
              <a:rPr lang="en-GB" sz="2400" b="1">
                <a:solidFill>
                  <a:srgbClr val="000000"/>
                </a:solidFill>
                <a:latin typeface="Calibri" pitchFamily="34" charset="0"/>
              </a:rPr>
              <a:t>organisations have been moved to fill the void left by government failures. </a:t>
            </a:r>
            <a:endParaRPr lang="sl-SI" sz="2400" b="1">
              <a:solidFill>
                <a:srgbClr val="000000"/>
              </a:solidFill>
              <a:latin typeface="Calibri" pitchFamily="34" charset="0"/>
            </a:endParaRPr>
          </a:p>
        </p:txBody>
      </p:sp>
      <p:pic>
        <p:nvPicPr>
          <p:cNvPr id="14342" name="Picture 2"/>
          <p:cNvPicPr>
            <a:picLocks noChangeAspect="1" noChangeArrowheads="1"/>
          </p:cNvPicPr>
          <p:nvPr/>
        </p:nvPicPr>
        <p:blipFill>
          <a:blip r:embed="rId5" cstate="print"/>
          <a:srcRect r="85715"/>
          <a:stretch>
            <a:fillRect/>
          </a:stretch>
        </p:blipFill>
        <p:spPr bwMode="auto">
          <a:xfrm>
            <a:off x="179388" y="260350"/>
            <a:ext cx="720725" cy="714375"/>
          </a:xfrm>
          <a:prstGeom prst="rect">
            <a:avLst/>
          </a:prstGeom>
          <a:noFill/>
          <a:ln w="9525">
            <a:noFill/>
            <a:miter lim="800000"/>
            <a:headEnd/>
            <a:tailEnd/>
          </a:ln>
        </p:spPr>
      </p:pic>
      <p:sp>
        <p:nvSpPr>
          <p:cNvPr id="4" name="Pravokotnik 3"/>
          <p:cNvSpPr/>
          <p:nvPr/>
        </p:nvSpPr>
        <p:spPr>
          <a:xfrm>
            <a:off x="233363" y="1098550"/>
            <a:ext cx="5634037" cy="1255713"/>
          </a:xfrm>
          <a:prstGeom prst="rect">
            <a:avLst/>
          </a:prstGeom>
          <a:solidFill>
            <a:schemeClr val="accent1">
              <a:lumMod val="20000"/>
              <a:lumOff val="80000"/>
            </a:schemeClr>
          </a:solidFill>
        </p:spPr>
        <p:txBody>
          <a:bodyPr>
            <a:spAutoFit/>
          </a:bodyPr>
          <a:lstStyle/>
          <a:p>
            <a:pPr marL="452437" indent="-342900">
              <a:spcBef>
                <a:spcPts val="400"/>
              </a:spcBef>
              <a:buClr>
                <a:srgbClr val="6EA0B0"/>
              </a:buClr>
              <a:buSzPct val="68000"/>
              <a:buFontTx/>
              <a:buBlip>
                <a:blip r:embed="rId3"/>
              </a:buBlip>
              <a:defRPr/>
            </a:pPr>
            <a:r>
              <a:rPr lang="sl-SI" sz="2300" dirty="0">
                <a:solidFill>
                  <a:prstClr val="black"/>
                </a:solidFill>
                <a:latin typeface="Calibri" pitchFamily="34" charset="0"/>
                <a:cs typeface="Calibri" pitchFamily="34" charset="0"/>
              </a:rPr>
              <a:t>T</a:t>
            </a:r>
            <a:r>
              <a:rPr lang="en-GB" sz="2300" dirty="0">
                <a:solidFill>
                  <a:prstClr val="black"/>
                </a:solidFill>
                <a:latin typeface="Calibri" pitchFamily="34" charset="0"/>
                <a:cs typeface="Calibri" pitchFamily="34" charset="0"/>
              </a:rPr>
              <a:t>he steep rise in road traffic </a:t>
            </a:r>
            <a:r>
              <a:rPr lang="en-GB" sz="2300" dirty="0" smtClean="0">
                <a:solidFill>
                  <a:prstClr val="black"/>
                </a:solidFill>
                <a:latin typeface="Calibri" pitchFamily="34" charset="0"/>
                <a:cs typeface="Calibri" pitchFamily="34" charset="0"/>
              </a:rPr>
              <a:t>injuries</a:t>
            </a:r>
            <a:r>
              <a:rPr lang="fr-CH" sz="2300" dirty="0" smtClean="0">
                <a:solidFill>
                  <a:prstClr val="black"/>
                </a:solidFill>
                <a:latin typeface="Calibri" pitchFamily="34" charset="0"/>
                <a:cs typeface="Calibri" pitchFamily="34" charset="0"/>
              </a:rPr>
              <a:t> 70’s</a:t>
            </a:r>
            <a:endParaRPr lang="sl-SI" sz="2300" dirty="0">
              <a:solidFill>
                <a:prstClr val="black"/>
              </a:solidFill>
              <a:latin typeface="Calibri" pitchFamily="34" charset="0"/>
              <a:cs typeface="Calibri" pitchFamily="34" charset="0"/>
            </a:endParaRPr>
          </a:p>
          <a:p>
            <a:pPr marL="452437" indent="-342900">
              <a:spcBef>
                <a:spcPts val="400"/>
              </a:spcBef>
              <a:buClr>
                <a:srgbClr val="6EA0B0"/>
              </a:buClr>
              <a:buSzPct val="68000"/>
              <a:buFontTx/>
              <a:buBlip>
                <a:blip r:embed="rId3"/>
              </a:buBlip>
              <a:defRPr/>
            </a:pPr>
            <a:r>
              <a:rPr lang="en-GB" sz="2300" dirty="0">
                <a:solidFill>
                  <a:prstClr val="black"/>
                </a:solidFill>
                <a:latin typeface="Calibri" pitchFamily="34" charset="0"/>
                <a:cs typeface="Calibri" pitchFamily="34" charset="0"/>
              </a:rPr>
              <a:t> </a:t>
            </a:r>
            <a:r>
              <a:rPr lang="sl-SI" sz="2300" dirty="0">
                <a:solidFill>
                  <a:prstClr val="black"/>
                </a:solidFill>
                <a:latin typeface="Calibri" pitchFamily="34" charset="0"/>
                <a:cs typeface="Calibri" pitchFamily="34" charset="0"/>
              </a:rPr>
              <a:t>V</a:t>
            </a:r>
            <a:r>
              <a:rPr lang="en-GB" sz="2300" dirty="0" err="1">
                <a:solidFill>
                  <a:prstClr val="black"/>
                </a:solidFill>
                <a:latin typeface="Calibri" pitchFamily="34" charset="0"/>
                <a:cs typeface="Calibri" pitchFamily="34" charset="0"/>
              </a:rPr>
              <a:t>ictims</a:t>
            </a:r>
            <a:r>
              <a:rPr lang="en-GB" sz="2300" dirty="0">
                <a:solidFill>
                  <a:prstClr val="black"/>
                </a:solidFill>
                <a:latin typeface="Calibri" pitchFamily="34" charset="0"/>
                <a:cs typeface="Calibri" pitchFamily="34" charset="0"/>
              </a:rPr>
              <a:t> were left completely neglected </a:t>
            </a:r>
            <a:endParaRPr lang="sl-SI" sz="2300" dirty="0">
              <a:solidFill>
                <a:prstClr val="black"/>
              </a:solidFill>
              <a:latin typeface="Calibri" pitchFamily="34" charset="0"/>
              <a:cs typeface="Calibri" pitchFamily="34" charset="0"/>
            </a:endParaRPr>
          </a:p>
          <a:p>
            <a:pPr marL="109537">
              <a:spcBef>
                <a:spcPts val="400"/>
              </a:spcBef>
              <a:buClr>
                <a:srgbClr val="6EA0B0"/>
              </a:buClr>
              <a:buSzPct val="68000"/>
              <a:defRPr/>
            </a:pPr>
            <a:r>
              <a:rPr lang="sl-SI" sz="2300" dirty="0">
                <a:solidFill>
                  <a:prstClr val="black"/>
                </a:solidFill>
                <a:latin typeface="Calibri" pitchFamily="34" charset="0"/>
                <a:cs typeface="Calibri" pitchFamily="34" charset="0"/>
              </a:rPr>
              <a:t>      </a:t>
            </a:r>
            <a:r>
              <a:rPr lang="en-GB" sz="2300" dirty="0">
                <a:solidFill>
                  <a:prstClr val="black"/>
                </a:solidFill>
                <a:latin typeface="Calibri" pitchFamily="34" charset="0"/>
                <a:cs typeface="Calibri" pitchFamily="34" charset="0"/>
              </a:rPr>
              <a:t>and without assistance </a:t>
            </a:r>
            <a:r>
              <a:rPr lang="sl-SI" sz="2300" dirty="0">
                <a:solidFill>
                  <a:prstClr val="black"/>
                </a:solidFill>
                <a:latin typeface="Calibri" pitchFamily="34" charset="0"/>
                <a:cs typeface="Calibri" pitchFamily="34" charset="0"/>
              </a:rPr>
              <a:t> </a:t>
            </a:r>
            <a:r>
              <a:rPr lang="en-GB" sz="2300" dirty="0">
                <a:solidFill>
                  <a:prstClr val="black"/>
                </a:solidFill>
                <a:latin typeface="Calibri" pitchFamily="34" charset="0"/>
                <a:cs typeface="Calibri" pitchFamily="34" charset="0"/>
              </a:rPr>
              <a:t>or help</a:t>
            </a:r>
            <a:r>
              <a:rPr lang="sl-SI" sz="2300" dirty="0">
                <a:solidFill>
                  <a:prstClr val="black"/>
                </a:solidFill>
                <a:latin typeface="Calibri" pitchFamily="34" charset="0"/>
                <a:cs typeface="Calibri" pitchFamily="34" charset="0"/>
              </a:rPr>
              <a:t>.</a:t>
            </a:r>
          </a:p>
        </p:txBody>
      </p:sp>
      <p:sp>
        <p:nvSpPr>
          <p:cNvPr id="6" name="Pravokotnik 5"/>
          <p:cNvSpPr/>
          <p:nvPr/>
        </p:nvSpPr>
        <p:spPr>
          <a:xfrm>
            <a:off x="4683125" y="2420938"/>
            <a:ext cx="4176713" cy="1154112"/>
          </a:xfrm>
          <a:prstGeom prst="rect">
            <a:avLst/>
          </a:prstGeom>
          <a:solidFill>
            <a:schemeClr val="accent1">
              <a:lumMod val="20000"/>
              <a:lumOff val="80000"/>
            </a:schemeClr>
          </a:solidFill>
        </p:spPr>
        <p:txBody>
          <a:bodyPr>
            <a:spAutoFit/>
          </a:bodyPr>
          <a:lstStyle/>
          <a:p>
            <a:pPr marL="452437" indent="-342900">
              <a:spcBef>
                <a:spcPts val="400"/>
              </a:spcBef>
              <a:buClr>
                <a:srgbClr val="6EA0B0"/>
              </a:buClr>
              <a:buSzPct val="68000"/>
              <a:buFontTx/>
              <a:buBlip>
                <a:blip r:embed="rId3"/>
              </a:buBlip>
              <a:defRPr/>
            </a:pPr>
            <a:r>
              <a:rPr lang="en-GB" sz="2300" b="1" dirty="0" smtClean="0">
                <a:solidFill>
                  <a:srgbClr val="FF0000"/>
                </a:solidFill>
                <a:latin typeface="Calibri" pitchFamily="34" charset="0"/>
                <a:cs typeface="Calibri" pitchFamily="34" charset="0"/>
              </a:rPr>
              <a:t>victims </a:t>
            </a:r>
            <a:r>
              <a:rPr lang="en-GB" sz="2300" b="1" dirty="0">
                <a:solidFill>
                  <a:srgbClr val="FF0000"/>
                </a:solidFill>
                <a:latin typeface="Calibri" pitchFamily="34" charset="0"/>
                <a:cs typeface="Calibri" pitchFamily="34" charset="0"/>
              </a:rPr>
              <a:t>suffered twice when the legal process offered no real justice.</a:t>
            </a:r>
            <a:endParaRPr lang="sl-SI" sz="2300" b="1" dirty="0">
              <a:solidFill>
                <a:srgbClr val="FF0000"/>
              </a:solidFill>
              <a:latin typeface="Calibri" pitchFamily="34" charset="0"/>
              <a:cs typeface="Calibri" pitchFamily="34" charset="0"/>
            </a:endParaRPr>
          </a:p>
        </p:txBody>
      </p:sp>
      <p:pic>
        <p:nvPicPr>
          <p:cNvPr id="16393" name="Picture 9"/>
          <p:cNvPicPr>
            <a:picLocks noChangeAspect="1" noChangeArrowheads="1"/>
          </p:cNvPicPr>
          <p:nvPr/>
        </p:nvPicPr>
        <p:blipFill>
          <a:blip r:embed="rId6" cstate="print"/>
          <a:srcRect/>
          <a:stretch>
            <a:fillRect/>
          </a:stretch>
        </p:blipFill>
        <p:spPr bwMode="auto">
          <a:xfrm>
            <a:off x="1371600" y="4941888"/>
            <a:ext cx="2654300" cy="1739900"/>
          </a:xfrm>
          <a:prstGeom prst="rect">
            <a:avLst/>
          </a:prstGeom>
          <a:ln/>
        </p:spPr>
        <p:style>
          <a:lnRef idx="1">
            <a:schemeClr val="accent6"/>
          </a:lnRef>
          <a:fillRef idx="2">
            <a:schemeClr val="accent6"/>
          </a:fillRef>
          <a:effectRef idx="1">
            <a:schemeClr val="accent6"/>
          </a:effectRef>
          <a:fontRef idx="minor">
            <a:schemeClr val="dk1"/>
          </a:fontRef>
        </p:style>
      </p:pic>
      <p:pic>
        <p:nvPicPr>
          <p:cNvPr id="14346" name="Picture 11" descr="http://www.iefc.es/imatges/pat.jpg"/>
          <p:cNvPicPr>
            <a:picLocks noChangeAspect="1" noChangeArrowheads="1"/>
          </p:cNvPicPr>
          <p:nvPr/>
        </p:nvPicPr>
        <p:blipFill>
          <a:blip r:embed="rId7" cstate="print"/>
          <a:srcRect/>
          <a:stretch>
            <a:fillRect/>
          </a:stretch>
        </p:blipFill>
        <p:spPr bwMode="auto">
          <a:xfrm>
            <a:off x="8027988" y="5589588"/>
            <a:ext cx="952500" cy="952500"/>
          </a:xfrm>
          <a:prstGeom prst="rect">
            <a:avLst/>
          </a:prstGeom>
          <a:noFill/>
          <a:ln w="9525">
            <a:noFill/>
            <a:miter lim="800000"/>
            <a:headEnd/>
            <a:tailEnd/>
          </a:ln>
        </p:spPr>
      </p:pic>
      <p:pic>
        <p:nvPicPr>
          <p:cNvPr id="14347" name="Picture 5" descr="G:\ZAVOD VARNA POT\FEVR wdor.jpg"/>
          <p:cNvPicPr>
            <a:picLocks noChangeAspect="1" noChangeArrowheads="1"/>
          </p:cNvPicPr>
          <p:nvPr/>
        </p:nvPicPr>
        <p:blipFill>
          <a:blip r:embed="rId8" cstate="print"/>
          <a:srcRect t="30826" b="28087"/>
          <a:stretch>
            <a:fillRect/>
          </a:stretch>
        </p:blipFill>
        <p:spPr bwMode="auto">
          <a:xfrm>
            <a:off x="6804025" y="188913"/>
            <a:ext cx="2036763" cy="865187"/>
          </a:xfrm>
          <a:prstGeom prst="rect">
            <a:avLst/>
          </a:prstGeom>
          <a:noFill/>
          <a:ln w="9525">
            <a:noFill/>
            <a:miter lim="800000"/>
            <a:headEnd/>
            <a:tailEnd/>
          </a:ln>
        </p:spPr>
      </p:pic>
      <p:sp>
        <p:nvSpPr>
          <p:cNvPr id="13" name="Fußzeilenplatzhalter 12"/>
          <p:cNvSpPr>
            <a:spLocks noGrp="1"/>
          </p:cNvSpPr>
          <p:nvPr>
            <p:ph type="ftr" sz="quarter" idx="11"/>
          </p:nvPr>
        </p:nvSpPr>
        <p:spPr/>
        <p:txBody>
          <a:bodyPr/>
          <a:lstStyle/>
          <a:p>
            <a:pPr>
              <a:defRPr/>
            </a:pPr>
            <a:r>
              <a:rPr lang="en-US" smtClean="0"/>
              <a:t>FEVR Justice Workshop 4.4. KL</a:t>
            </a:r>
            <a:endParaRPr lang="sl-SI"/>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91264" cy="1143000"/>
          </a:xfrm>
        </p:spPr>
        <p:txBody>
          <a:bodyPr>
            <a:normAutofit/>
          </a:bodyPr>
          <a:lstStyle/>
          <a:p>
            <a:r>
              <a:rPr lang="fr-LU" sz="2400" dirty="0" smtClean="0"/>
              <a:t>  </a:t>
            </a:r>
            <a:endParaRPr lang="fr-LU" sz="2400" dirty="0"/>
          </a:p>
        </p:txBody>
      </p:sp>
      <p:pic>
        <p:nvPicPr>
          <p:cNvPr id="11" name="Grafik 10" descr="Banner FEVR on Post crash response 2-1_001.jpg"/>
          <p:cNvPicPr>
            <a:picLocks noChangeAspect="1"/>
          </p:cNvPicPr>
          <p:nvPr/>
        </p:nvPicPr>
        <p:blipFill>
          <a:blip r:embed="rId3" cstate="print"/>
          <a:stretch>
            <a:fillRect/>
          </a:stretch>
        </p:blipFill>
        <p:spPr>
          <a:xfrm>
            <a:off x="5364088" y="356226"/>
            <a:ext cx="3024336" cy="6350570"/>
          </a:xfrm>
          <a:prstGeom prst="rect">
            <a:avLst/>
          </a:prstGeom>
        </p:spPr>
      </p:pic>
      <p:sp>
        <p:nvSpPr>
          <p:cNvPr id="12" name="Inhaltsplatzhalter 11"/>
          <p:cNvSpPr>
            <a:spLocks noGrp="1"/>
          </p:cNvSpPr>
          <p:nvPr>
            <p:ph idx="1"/>
          </p:nvPr>
        </p:nvSpPr>
        <p:spPr>
          <a:xfrm>
            <a:off x="6300192" y="5877272"/>
            <a:ext cx="2386608" cy="130019"/>
          </a:xfrm>
        </p:spPr>
        <p:txBody>
          <a:bodyPr>
            <a:normAutofit fontScale="25000" lnSpcReduction="20000"/>
          </a:bodyPr>
          <a:lstStyle/>
          <a:p>
            <a:endParaRPr lang="en-GB" dirty="0"/>
          </a:p>
        </p:txBody>
      </p:sp>
      <p:sp>
        <p:nvSpPr>
          <p:cNvPr id="10" name="Fußzeilenplatzhalter 9"/>
          <p:cNvSpPr>
            <a:spLocks noGrp="1"/>
          </p:cNvSpPr>
          <p:nvPr>
            <p:ph type="ftr" sz="quarter" idx="11"/>
          </p:nvPr>
        </p:nvSpPr>
        <p:spPr/>
        <p:txBody>
          <a:bodyPr/>
          <a:lstStyle/>
          <a:p>
            <a:r>
              <a:rPr lang="en-US" smtClean="0"/>
              <a:t>FEVR Justice Workshop 4.4. KL</a:t>
            </a:r>
            <a:endParaRPr lang="en-GB"/>
          </a:p>
        </p:txBody>
      </p:sp>
      <p:sp>
        <p:nvSpPr>
          <p:cNvPr id="14" name="Rechteck 13"/>
          <p:cNvSpPr/>
          <p:nvPr/>
        </p:nvSpPr>
        <p:spPr>
          <a:xfrm>
            <a:off x="395536" y="1340768"/>
            <a:ext cx="4536504" cy="3139321"/>
          </a:xfrm>
          <a:prstGeom prst="rect">
            <a:avLst/>
          </a:prstGeom>
        </p:spPr>
        <p:txBody>
          <a:bodyPr wrap="square">
            <a:spAutoFit/>
          </a:bodyPr>
          <a:lstStyle/>
          <a:p>
            <a:r>
              <a:rPr lang="en-GB" dirty="0" smtClean="0"/>
              <a:t>The </a:t>
            </a:r>
            <a:r>
              <a:rPr lang="en-GB" b="1" dirty="0" smtClean="0"/>
              <a:t>Basic needs of trauma victims</a:t>
            </a:r>
            <a:r>
              <a:rPr lang="en-GB" dirty="0" smtClean="0"/>
              <a:t> are:</a:t>
            </a:r>
          </a:p>
          <a:p>
            <a:r>
              <a:rPr lang="en-GB" dirty="0" smtClean="0"/>
              <a:t/>
            </a:r>
            <a:br>
              <a:rPr lang="en-GB" dirty="0" smtClean="0"/>
            </a:br>
            <a:r>
              <a:rPr lang="en-GB" dirty="0" smtClean="0"/>
              <a:t>-instant full and accurate information</a:t>
            </a:r>
          </a:p>
          <a:p>
            <a:r>
              <a:rPr lang="en-GB" dirty="0" smtClean="0"/>
              <a:t/>
            </a:r>
            <a:br>
              <a:rPr lang="en-GB" dirty="0" smtClean="0"/>
            </a:br>
            <a:r>
              <a:rPr lang="en-GB" dirty="0" smtClean="0"/>
              <a:t>- upholding of their human rights and respectful treatment</a:t>
            </a:r>
          </a:p>
          <a:p>
            <a:r>
              <a:rPr lang="en-GB" dirty="0" smtClean="0"/>
              <a:t/>
            </a:r>
            <a:br>
              <a:rPr lang="en-GB" dirty="0" smtClean="0"/>
            </a:br>
            <a:r>
              <a:rPr lang="en-GB" dirty="0" smtClean="0"/>
              <a:t>- acknowledgement of their loss and suffering by society, government and the judicial system</a:t>
            </a:r>
            <a:br>
              <a:rPr lang="en-GB" dirty="0" smtClean="0"/>
            </a:b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151" y="1258359"/>
            <a:ext cx="3240360" cy="4320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xtLst>
            <a:ext uri="{91240B29-F687-4F45-9708-019B960494DF}"/>
          </a:extLst>
        </p:spPr>
        <p:txBody>
          <a:bodyPr>
            <a:noAutofit/>
          </a:bodyPr>
          <a:lstStyle/>
          <a:p>
            <a:pPr marL="109728" indent="0" eaLnBrk="1" fontAlgn="auto" hangingPunct="1">
              <a:spcAft>
                <a:spcPts val="0"/>
              </a:spcAft>
              <a:buFont typeface="Wingdings 3" pitchFamily="18" charset="2"/>
              <a:buNone/>
              <a:defRPr/>
            </a:pPr>
            <a:r>
              <a:rPr lang="en-US" sz="2400" b="1" dirty="0" smtClean="0">
                <a:latin typeface="Calibri" pitchFamily="34" charset="0"/>
                <a:cs typeface="Calibri" pitchFamily="34" charset="0"/>
              </a:rPr>
              <a:t>Support services</a:t>
            </a:r>
            <a:endParaRPr lang="en-US" sz="2400" dirty="0" smtClean="0">
              <a:latin typeface="Calibri" pitchFamily="34" charset="0"/>
              <a:cs typeface="Calibri" pitchFamily="34" charset="0"/>
            </a:endParaRPr>
          </a:p>
          <a:p>
            <a:pPr marL="365760" indent="-256032" eaLnBrk="1" fontAlgn="auto" hangingPunct="1">
              <a:spcAft>
                <a:spcPts val="0"/>
              </a:spcAft>
              <a:buFont typeface="Wingdings 3" pitchFamily="18" charset="2"/>
              <a:buNone/>
              <a:defRPr/>
            </a:pPr>
            <a:r>
              <a:rPr lang="sl-SI" sz="2400" dirty="0" smtClean="0">
                <a:latin typeface="Arial" pitchFamily="34" charset="0"/>
                <a:cs typeface="Arial" pitchFamily="34" charset="0"/>
              </a:rPr>
              <a:t>    </a:t>
            </a:r>
            <a:endParaRPr lang="en-US" sz="2400" b="1" dirty="0" smtClean="0">
              <a:latin typeface="Arial" pitchFamily="34" charset="0"/>
              <a:cs typeface="Arial" pitchFamily="34" charset="0"/>
            </a:endParaRPr>
          </a:p>
          <a:p>
            <a:pPr marL="365760" indent="-256032"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109728" indent="0" eaLnBrk="1" fontAlgn="auto" hangingPunct="1">
              <a:spcAft>
                <a:spcPts val="0"/>
              </a:spcAft>
              <a:buFont typeface="Wingdings 3" pitchFamily="18" charset="2"/>
              <a:buNone/>
              <a:defRPr/>
            </a:pPr>
            <a:endParaRPr lang="en-US" sz="24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en-US" sz="2400" dirty="0">
              <a:latin typeface="Arial" pitchFamily="34" charset="0"/>
              <a:cs typeface="Arial" pitchFamily="34" charset="0"/>
            </a:endParaRPr>
          </a:p>
        </p:txBody>
      </p:sp>
      <p:pic>
        <p:nvPicPr>
          <p:cNvPr id="16389" name="Picture 2"/>
          <p:cNvPicPr>
            <a:picLocks noChangeAspect="1" noChangeArrowheads="1"/>
          </p:cNvPicPr>
          <p:nvPr/>
        </p:nvPicPr>
        <p:blipFill>
          <a:blip r:embed="rId3" cstate="print"/>
          <a:srcRect r="85715"/>
          <a:stretch>
            <a:fillRect/>
          </a:stretch>
        </p:blipFill>
        <p:spPr bwMode="auto">
          <a:xfrm>
            <a:off x="179388" y="260350"/>
            <a:ext cx="720725" cy="714375"/>
          </a:xfrm>
          <a:prstGeom prst="rect">
            <a:avLst/>
          </a:prstGeom>
          <a:noFill/>
          <a:ln w="9525">
            <a:noFill/>
            <a:miter lim="800000"/>
            <a:headEnd/>
            <a:tailEnd/>
          </a:ln>
        </p:spPr>
      </p:pic>
      <p:sp>
        <p:nvSpPr>
          <p:cNvPr id="7" name="Title 2"/>
          <p:cNvSpPr>
            <a:spLocks noGrp="1"/>
          </p:cNvSpPr>
          <p:nvPr>
            <p:ph type="title"/>
          </p:nvPr>
        </p:nvSpPr>
        <p:spPr>
          <a:xfrm>
            <a:off x="1187624" y="293500"/>
            <a:ext cx="4752528" cy="648073"/>
          </a:xfrm>
        </p:spPr>
        <p:txBody>
          <a:bodyPr>
            <a:normAutofit fontScale="90000"/>
          </a:bodyPr>
          <a:lstStyle/>
          <a:p>
            <a:pPr eaLnBrk="1" fontAlgn="auto" hangingPunct="1">
              <a:spcAft>
                <a:spcPts val="0"/>
              </a:spcAft>
              <a:defRPr/>
            </a:pPr>
            <a:r>
              <a:rPr lang="sl-SI" dirty="0" smtClean="0">
                <a:solidFill>
                  <a:schemeClr val="accent1"/>
                </a:solidFill>
                <a:latin typeface="Calibri" pitchFamily="34" charset="0"/>
                <a:cs typeface="Calibri" pitchFamily="34" charset="0"/>
              </a:rPr>
              <a:t>FEVR </a:t>
            </a:r>
            <a:r>
              <a:rPr lang="en-GB" dirty="0" smtClean="0">
                <a:solidFill>
                  <a:schemeClr val="accent1"/>
                </a:solidFill>
                <a:latin typeface="Calibri" pitchFamily="34" charset="0"/>
                <a:cs typeface="Calibri" pitchFamily="34" charset="0"/>
              </a:rPr>
              <a:t>Areas of activities</a:t>
            </a:r>
            <a:endParaRPr lang="sl-SI" dirty="0">
              <a:solidFill>
                <a:schemeClr val="accent1"/>
              </a:solidFill>
              <a:latin typeface="Calibri" pitchFamily="34" charset="0"/>
              <a:cs typeface="Calibri" pitchFamily="34" charset="0"/>
            </a:endParaRPr>
          </a:p>
        </p:txBody>
      </p:sp>
      <p:sp>
        <p:nvSpPr>
          <p:cNvPr id="5" name="Pravokotnik 4"/>
          <p:cNvSpPr/>
          <p:nvPr/>
        </p:nvSpPr>
        <p:spPr>
          <a:xfrm>
            <a:off x="236951" y="4861520"/>
            <a:ext cx="3297634"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a:spAutoFit/>
          </a:bodyPr>
          <a:lstStyle/>
          <a:p>
            <a:pPr marL="109728" fontAlgn="auto">
              <a:spcAft>
                <a:spcPts val="0"/>
              </a:spcAft>
              <a:defRPr/>
            </a:pPr>
            <a:r>
              <a:rPr lang="en-US" sz="2400" b="1" dirty="0">
                <a:latin typeface="Calibri" pitchFamily="34" charset="0"/>
                <a:cs typeface="Calibri" pitchFamily="34" charset="0"/>
              </a:rPr>
              <a:t>Road Danger Reduction</a:t>
            </a:r>
          </a:p>
        </p:txBody>
      </p:sp>
      <p:sp>
        <p:nvSpPr>
          <p:cNvPr id="6" name="Pravokotnik 5"/>
          <p:cNvSpPr/>
          <p:nvPr/>
        </p:nvSpPr>
        <p:spPr>
          <a:xfrm>
            <a:off x="5508104" y="3429000"/>
            <a:ext cx="237783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a:spAutoFit/>
          </a:bodyPr>
          <a:lstStyle/>
          <a:p>
            <a:pPr marL="109728" fontAlgn="auto">
              <a:spcAft>
                <a:spcPts val="0"/>
              </a:spcAft>
              <a:defRPr/>
            </a:pPr>
            <a:r>
              <a:rPr lang="en-US" sz="2400" b="1" dirty="0">
                <a:latin typeface="Calibri" pitchFamily="34" charset="0"/>
                <a:cs typeface="Calibri" pitchFamily="34" charset="0"/>
              </a:rPr>
              <a:t>Access to justice</a:t>
            </a:r>
          </a:p>
        </p:txBody>
      </p:sp>
      <p:sp>
        <p:nvSpPr>
          <p:cNvPr id="16397" name="Pravokotnik 8"/>
          <p:cNvSpPr>
            <a:spLocks noChangeArrowheads="1"/>
          </p:cNvSpPr>
          <p:nvPr/>
        </p:nvSpPr>
        <p:spPr bwMode="auto">
          <a:xfrm>
            <a:off x="4449763" y="1268413"/>
            <a:ext cx="3694112" cy="1754187"/>
          </a:xfrm>
          <a:prstGeom prst="rect">
            <a:avLst/>
          </a:prstGeom>
          <a:noFill/>
          <a:ln w="9525">
            <a:noFill/>
            <a:miter lim="800000"/>
            <a:headEnd/>
            <a:tailEnd/>
          </a:ln>
        </p:spPr>
        <p:txBody>
          <a:bodyPr>
            <a:spAutoFit/>
          </a:bodyPr>
          <a:lstStyle/>
          <a:p>
            <a:pPr marL="395288" indent="-285750">
              <a:buFontTx/>
              <a:buBlip>
                <a:blip r:embed="rId4"/>
              </a:buBlip>
            </a:pPr>
            <a:r>
              <a:rPr lang="sl-SI" dirty="0">
                <a:solidFill>
                  <a:srgbClr val="000000"/>
                </a:solidFill>
                <a:latin typeface="Calibri" pitchFamily="34" charset="0"/>
              </a:rPr>
              <a:t>R</a:t>
            </a:r>
            <a:r>
              <a:rPr lang="en-US" dirty="0" err="1">
                <a:solidFill>
                  <a:srgbClr val="000000"/>
                </a:solidFill>
                <a:latin typeface="Calibri" pitchFamily="34" charset="0"/>
              </a:rPr>
              <a:t>oad</a:t>
            </a:r>
            <a:r>
              <a:rPr lang="en-US" dirty="0">
                <a:solidFill>
                  <a:srgbClr val="000000"/>
                </a:solidFill>
                <a:latin typeface="Calibri" pitchFamily="34" charset="0"/>
              </a:rPr>
              <a:t> victims’ human rights</a:t>
            </a:r>
            <a:endParaRPr lang="sl-SI" dirty="0">
              <a:solidFill>
                <a:srgbClr val="000000"/>
              </a:solidFill>
              <a:latin typeface="Calibri" pitchFamily="34" charset="0"/>
            </a:endParaRPr>
          </a:p>
          <a:p>
            <a:pPr marL="395288" indent="-285750">
              <a:buFontTx/>
              <a:buBlip>
                <a:blip r:embed="rId4"/>
              </a:buBlip>
            </a:pPr>
            <a:r>
              <a:rPr lang="sl-SI" dirty="0">
                <a:solidFill>
                  <a:srgbClr val="000000"/>
                </a:solidFill>
                <a:latin typeface="Calibri" pitchFamily="34" charset="0"/>
              </a:rPr>
              <a:t>T</a:t>
            </a:r>
            <a:r>
              <a:rPr lang="en-US" dirty="0" err="1">
                <a:solidFill>
                  <a:srgbClr val="000000"/>
                </a:solidFill>
                <a:latin typeface="Calibri" pitchFamily="34" charset="0"/>
              </a:rPr>
              <a:t>rauma</a:t>
            </a:r>
            <a:r>
              <a:rPr lang="en-US" dirty="0">
                <a:solidFill>
                  <a:srgbClr val="000000"/>
                </a:solidFill>
                <a:latin typeface="Calibri" pitchFamily="34" charset="0"/>
              </a:rPr>
              <a:t> care</a:t>
            </a:r>
            <a:endParaRPr lang="sl-SI" dirty="0">
              <a:solidFill>
                <a:srgbClr val="000000"/>
              </a:solidFill>
              <a:latin typeface="Calibri" pitchFamily="34" charset="0"/>
            </a:endParaRPr>
          </a:p>
          <a:p>
            <a:pPr marL="395288" indent="-285750">
              <a:buFontTx/>
              <a:buBlip>
                <a:blip r:embed="rId4"/>
              </a:buBlip>
            </a:pPr>
            <a:r>
              <a:rPr lang="sl-SI" dirty="0">
                <a:solidFill>
                  <a:srgbClr val="000000"/>
                </a:solidFill>
                <a:latin typeface="Calibri" pitchFamily="34" charset="0"/>
              </a:rPr>
              <a:t>R</a:t>
            </a:r>
            <a:r>
              <a:rPr lang="en-US" dirty="0" err="1">
                <a:solidFill>
                  <a:srgbClr val="000000"/>
                </a:solidFill>
                <a:latin typeface="Calibri" pitchFamily="34" charset="0"/>
              </a:rPr>
              <a:t>ehabilitation</a:t>
            </a:r>
            <a:endParaRPr lang="sl-SI" dirty="0">
              <a:solidFill>
                <a:srgbClr val="000000"/>
              </a:solidFill>
              <a:latin typeface="Calibri" pitchFamily="34" charset="0"/>
            </a:endParaRPr>
          </a:p>
          <a:p>
            <a:pPr marL="395288" indent="-285750">
              <a:buFontTx/>
              <a:buBlip>
                <a:blip r:embed="rId4"/>
              </a:buBlip>
            </a:pPr>
            <a:r>
              <a:rPr lang="sl-SI" dirty="0">
                <a:solidFill>
                  <a:srgbClr val="FF0000"/>
                </a:solidFill>
                <a:latin typeface="Calibri" pitchFamily="34" charset="0"/>
              </a:rPr>
              <a:t>A</a:t>
            </a:r>
            <a:r>
              <a:rPr lang="en-US" dirty="0" err="1">
                <a:solidFill>
                  <a:srgbClr val="FF0000"/>
                </a:solidFill>
                <a:latin typeface="Calibri" pitchFamily="34" charset="0"/>
              </a:rPr>
              <a:t>ppropriate</a:t>
            </a:r>
            <a:r>
              <a:rPr lang="en-US" dirty="0">
                <a:solidFill>
                  <a:srgbClr val="FF0000"/>
                </a:solidFill>
                <a:latin typeface="Calibri" pitchFamily="34" charset="0"/>
              </a:rPr>
              <a:t> legal response</a:t>
            </a:r>
            <a:endParaRPr lang="sl-SI" dirty="0">
              <a:solidFill>
                <a:srgbClr val="FF0000"/>
              </a:solidFill>
              <a:latin typeface="Calibri" pitchFamily="34" charset="0"/>
            </a:endParaRPr>
          </a:p>
          <a:p>
            <a:pPr marL="395288" indent="-285750">
              <a:buFontTx/>
              <a:buBlip>
                <a:blip r:embed="rId4"/>
              </a:buBlip>
            </a:pPr>
            <a:r>
              <a:rPr lang="sl-SI" dirty="0">
                <a:solidFill>
                  <a:srgbClr val="000000"/>
                </a:solidFill>
                <a:latin typeface="Calibri" pitchFamily="34" charset="0"/>
              </a:rPr>
              <a:t>F</a:t>
            </a:r>
            <a:r>
              <a:rPr lang="en-US" dirty="0" err="1">
                <a:solidFill>
                  <a:srgbClr val="000000"/>
                </a:solidFill>
                <a:latin typeface="Calibri" pitchFamily="34" charset="0"/>
              </a:rPr>
              <a:t>unding</a:t>
            </a:r>
            <a:r>
              <a:rPr lang="en-US" dirty="0">
                <a:solidFill>
                  <a:srgbClr val="000000"/>
                </a:solidFill>
                <a:latin typeface="Calibri" pitchFamily="34" charset="0"/>
              </a:rPr>
              <a:t> for organizations providing support to victims</a:t>
            </a:r>
          </a:p>
        </p:txBody>
      </p:sp>
      <p:sp>
        <p:nvSpPr>
          <p:cNvPr id="16398" name="Pravokotnik 9"/>
          <p:cNvSpPr>
            <a:spLocks noChangeArrowheads="1"/>
          </p:cNvSpPr>
          <p:nvPr/>
        </p:nvSpPr>
        <p:spPr bwMode="auto">
          <a:xfrm>
            <a:off x="251520" y="2852936"/>
            <a:ext cx="4083050" cy="1200329"/>
          </a:xfrm>
          <a:prstGeom prst="rect">
            <a:avLst/>
          </a:prstGeom>
          <a:noFill/>
          <a:ln w="9525">
            <a:noFill/>
            <a:miter lim="800000"/>
            <a:headEnd/>
            <a:tailEnd/>
          </a:ln>
        </p:spPr>
        <p:txBody>
          <a:bodyPr wrap="square">
            <a:spAutoFit/>
          </a:bodyPr>
          <a:lstStyle/>
          <a:p>
            <a:pPr marL="395288" indent="-285750">
              <a:buFontTx/>
              <a:buBlip>
                <a:blip r:embed="rId4"/>
              </a:buBlip>
            </a:pPr>
            <a:r>
              <a:rPr lang="sl-SI" dirty="0">
                <a:solidFill>
                  <a:srgbClr val="000000"/>
                </a:solidFill>
                <a:latin typeface="Calibri" pitchFamily="34" charset="0"/>
              </a:rPr>
              <a:t>FEVR a</a:t>
            </a:r>
            <a:r>
              <a:rPr lang="en-US" dirty="0">
                <a:solidFill>
                  <a:srgbClr val="000000"/>
                </a:solidFill>
                <a:latin typeface="Calibri" pitchFamily="34" charset="0"/>
              </a:rPr>
              <a:t>s an Advocacy </a:t>
            </a:r>
            <a:r>
              <a:rPr lang="en-US" dirty="0" err="1">
                <a:solidFill>
                  <a:srgbClr val="000000"/>
                </a:solidFill>
                <a:latin typeface="Calibri" pitchFamily="34" charset="0"/>
              </a:rPr>
              <a:t>Organi</a:t>
            </a:r>
            <a:r>
              <a:rPr lang="sl-SI" dirty="0">
                <a:solidFill>
                  <a:srgbClr val="000000"/>
                </a:solidFill>
                <a:latin typeface="Calibri" pitchFamily="34" charset="0"/>
              </a:rPr>
              <a:t>z</a:t>
            </a:r>
            <a:r>
              <a:rPr lang="en-US" dirty="0" err="1">
                <a:solidFill>
                  <a:srgbClr val="000000"/>
                </a:solidFill>
                <a:latin typeface="Calibri" pitchFamily="34" charset="0"/>
              </a:rPr>
              <a:t>ation</a:t>
            </a:r>
            <a:r>
              <a:rPr lang="en-US" dirty="0">
                <a:solidFill>
                  <a:srgbClr val="000000"/>
                </a:solidFill>
                <a:latin typeface="Calibri" pitchFamily="34" charset="0"/>
              </a:rPr>
              <a:t> for road crash victims </a:t>
            </a:r>
            <a:endParaRPr lang="sl-SI" dirty="0">
              <a:solidFill>
                <a:srgbClr val="000000"/>
              </a:solidFill>
              <a:latin typeface="Calibri" pitchFamily="34" charset="0"/>
            </a:endParaRPr>
          </a:p>
          <a:p>
            <a:pPr marL="395288" indent="-285750">
              <a:buFontTx/>
              <a:buBlip>
                <a:blip r:embed="rId4"/>
              </a:buBlip>
            </a:pPr>
            <a:r>
              <a:rPr lang="sl-SI" dirty="0">
                <a:solidFill>
                  <a:srgbClr val="000000"/>
                </a:solidFill>
                <a:latin typeface="Calibri" pitchFamily="34" charset="0"/>
              </a:rPr>
              <a:t>L</a:t>
            </a:r>
            <a:r>
              <a:rPr lang="en-US" dirty="0" err="1">
                <a:solidFill>
                  <a:srgbClr val="000000"/>
                </a:solidFill>
                <a:latin typeface="Calibri" pitchFamily="34" charset="0"/>
              </a:rPr>
              <a:t>aws</a:t>
            </a:r>
            <a:r>
              <a:rPr lang="en-US" dirty="0">
                <a:solidFill>
                  <a:srgbClr val="000000"/>
                </a:solidFill>
                <a:latin typeface="Calibri" pitchFamily="34" charset="0"/>
              </a:rPr>
              <a:t> that are consistently applied, so that they also act as a deterrent.</a:t>
            </a:r>
          </a:p>
        </p:txBody>
      </p:sp>
      <p:cxnSp>
        <p:nvCxnSpPr>
          <p:cNvPr id="20" name="Ukrivljen povezovalnik 19"/>
          <p:cNvCxnSpPr/>
          <p:nvPr/>
        </p:nvCxnSpPr>
        <p:spPr>
          <a:xfrm>
            <a:off x="3495675" y="1628775"/>
            <a:ext cx="885825" cy="29686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Ukrivljen povezovalnik 21"/>
          <p:cNvCxnSpPr/>
          <p:nvPr/>
        </p:nvCxnSpPr>
        <p:spPr>
          <a:xfrm rot="10800000" flipV="1">
            <a:off x="4211638" y="3694113"/>
            <a:ext cx="1181100" cy="13017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6401" name="Pravokotnik 22"/>
          <p:cNvSpPr>
            <a:spLocks noChangeArrowheads="1"/>
          </p:cNvSpPr>
          <p:nvPr/>
        </p:nvSpPr>
        <p:spPr bwMode="auto">
          <a:xfrm>
            <a:off x="4716016" y="4005064"/>
            <a:ext cx="4244975" cy="2185214"/>
          </a:xfrm>
          <a:prstGeom prst="rect">
            <a:avLst/>
          </a:prstGeom>
          <a:noFill/>
          <a:ln w="9525">
            <a:noFill/>
            <a:miter lim="800000"/>
            <a:headEnd/>
            <a:tailEnd/>
          </a:ln>
        </p:spPr>
        <p:txBody>
          <a:bodyPr>
            <a:spAutoFit/>
          </a:bodyPr>
          <a:lstStyle/>
          <a:p>
            <a:pPr marL="395288" indent="-285750">
              <a:buFontTx/>
              <a:buBlip>
                <a:blip r:embed="rId4"/>
              </a:buBlip>
            </a:pPr>
            <a:r>
              <a:rPr lang="en-US" sz="1700" dirty="0">
                <a:solidFill>
                  <a:srgbClr val="000000"/>
                </a:solidFill>
                <a:latin typeface="Calibri" pitchFamily="34" charset="0"/>
              </a:rPr>
              <a:t>Addressing pedestrian rights </a:t>
            </a:r>
            <a:endParaRPr lang="sl-SI" sz="1700" dirty="0">
              <a:solidFill>
                <a:srgbClr val="000000"/>
              </a:solidFill>
              <a:latin typeface="Calibri" pitchFamily="34" charset="0"/>
            </a:endParaRPr>
          </a:p>
          <a:p>
            <a:pPr marL="395288" indent="-285750">
              <a:buFontTx/>
              <a:buBlip>
                <a:blip r:embed="rId4"/>
              </a:buBlip>
            </a:pPr>
            <a:r>
              <a:rPr lang="en-US" sz="1700" dirty="0">
                <a:solidFill>
                  <a:srgbClr val="000000"/>
                </a:solidFill>
                <a:latin typeface="Calibri" pitchFamily="34" charset="0"/>
              </a:rPr>
              <a:t>Speeding</a:t>
            </a:r>
            <a:endParaRPr lang="sl-SI" sz="1700" dirty="0">
              <a:solidFill>
                <a:srgbClr val="000000"/>
              </a:solidFill>
              <a:latin typeface="Calibri" pitchFamily="34" charset="0"/>
            </a:endParaRPr>
          </a:p>
          <a:p>
            <a:pPr marL="395288" indent="-285750">
              <a:buFontTx/>
              <a:buBlip>
                <a:blip r:embed="rId4"/>
              </a:buBlip>
            </a:pPr>
            <a:r>
              <a:rPr lang="sl-SI" sz="1700" dirty="0">
                <a:solidFill>
                  <a:srgbClr val="000000"/>
                </a:solidFill>
                <a:latin typeface="Calibri" pitchFamily="34" charset="0"/>
              </a:rPr>
              <a:t>D</a:t>
            </a:r>
            <a:r>
              <a:rPr lang="en-US" sz="1700" dirty="0" err="1">
                <a:solidFill>
                  <a:srgbClr val="000000"/>
                </a:solidFill>
                <a:latin typeface="Calibri" pitchFamily="34" charset="0"/>
              </a:rPr>
              <a:t>ecrease</a:t>
            </a:r>
            <a:r>
              <a:rPr lang="en-US" sz="1700" dirty="0">
                <a:solidFill>
                  <a:srgbClr val="000000"/>
                </a:solidFill>
                <a:latin typeface="Calibri" pitchFamily="34" charset="0"/>
              </a:rPr>
              <a:t> of the power of</a:t>
            </a:r>
            <a:r>
              <a:rPr lang="sl-SI" sz="1700" dirty="0">
                <a:solidFill>
                  <a:srgbClr val="000000"/>
                </a:solidFill>
                <a:latin typeface="Calibri" pitchFamily="34" charset="0"/>
              </a:rPr>
              <a:t> </a:t>
            </a:r>
            <a:r>
              <a:rPr lang="en-US" sz="1700" dirty="0">
                <a:solidFill>
                  <a:srgbClr val="000000"/>
                </a:solidFill>
                <a:latin typeface="Calibri" pitchFamily="34" charset="0"/>
              </a:rPr>
              <a:t>cars</a:t>
            </a:r>
            <a:endParaRPr lang="sl-SI" sz="1700" dirty="0">
              <a:solidFill>
                <a:srgbClr val="000000"/>
              </a:solidFill>
              <a:latin typeface="Calibri" pitchFamily="34" charset="0"/>
            </a:endParaRPr>
          </a:p>
          <a:p>
            <a:pPr marL="395288" indent="-285750">
              <a:buFontTx/>
              <a:buBlip>
                <a:blip r:embed="rId4"/>
              </a:buBlip>
            </a:pPr>
            <a:r>
              <a:rPr lang="sl-SI" sz="1700" dirty="0">
                <a:solidFill>
                  <a:srgbClr val="000000"/>
                </a:solidFill>
                <a:latin typeface="Calibri" pitchFamily="34" charset="0"/>
              </a:rPr>
              <a:t>T</a:t>
            </a:r>
            <a:r>
              <a:rPr lang="en-US" sz="1700" dirty="0">
                <a:solidFill>
                  <a:srgbClr val="000000"/>
                </a:solidFill>
                <a:latin typeface="Calibri" pitchFamily="34" charset="0"/>
              </a:rPr>
              <a:t>he offences of </a:t>
            </a:r>
            <a:r>
              <a:rPr lang="en-US" sz="1700" dirty="0">
                <a:solidFill>
                  <a:srgbClr val="FF0000"/>
                </a:solidFill>
                <a:latin typeface="Calibri" pitchFamily="34" charset="0"/>
              </a:rPr>
              <a:t>hit and run</a:t>
            </a:r>
            <a:endParaRPr lang="sl-SI" sz="1700" dirty="0">
              <a:solidFill>
                <a:srgbClr val="FF0000"/>
              </a:solidFill>
              <a:latin typeface="Calibri" pitchFamily="34" charset="0"/>
            </a:endParaRPr>
          </a:p>
          <a:p>
            <a:pPr marL="395288" indent="-285750">
              <a:buFontTx/>
              <a:buBlip>
                <a:blip r:embed="rId4"/>
              </a:buBlip>
            </a:pPr>
            <a:r>
              <a:rPr lang="sl-SI" sz="1700" dirty="0">
                <a:solidFill>
                  <a:srgbClr val="000000"/>
                </a:solidFill>
                <a:latin typeface="Calibri" pitchFamily="34" charset="0"/>
              </a:rPr>
              <a:t>A</a:t>
            </a:r>
            <a:r>
              <a:rPr lang="en-US" sz="1700" dirty="0" err="1">
                <a:solidFill>
                  <a:srgbClr val="000000"/>
                </a:solidFill>
                <a:latin typeface="Calibri" pitchFamily="34" charset="0"/>
              </a:rPr>
              <a:t>lcohol</a:t>
            </a:r>
            <a:r>
              <a:rPr lang="en-US" sz="1700" dirty="0">
                <a:solidFill>
                  <a:srgbClr val="000000"/>
                </a:solidFill>
                <a:latin typeface="Calibri" pitchFamily="34" charset="0"/>
              </a:rPr>
              <a:t> &amp; drug use </a:t>
            </a:r>
            <a:endParaRPr lang="sl-SI" sz="1700" dirty="0">
              <a:solidFill>
                <a:srgbClr val="000000"/>
              </a:solidFill>
              <a:latin typeface="Calibri" pitchFamily="34" charset="0"/>
            </a:endParaRPr>
          </a:p>
          <a:p>
            <a:pPr marL="395288" indent="-285750">
              <a:buFontTx/>
              <a:buBlip>
                <a:blip r:embed="rId4"/>
              </a:buBlip>
            </a:pPr>
            <a:r>
              <a:rPr lang="fr-CH" sz="1700" dirty="0" err="1">
                <a:solidFill>
                  <a:srgbClr val="000000"/>
                </a:solidFill>
                <a:latin typeface="Calibri" pitchFamily="34" charset="0"/>
              </a:rPr>
              <a:t>Distracted</a:t>
            </a:r>
            <a:r>
              <a:rPr lang="fr-CH" sz="1700" dirty="0">
                <a:solidFill>
                  <a:srgbClr val="000000"/>
                </a:solidFill>
                <a:latin typeface="Calibri" pitchFamily="34" charset="0"/>
              </a:rPr>
              <a:t> </a:t>
            </a:r>
            <a:r>
              <a:rPr lang="fr-CH" sz="1700" dirty="0" err="1">
                <a:solidFill>
                  <a:srgbClr val="000000"/>
                </a:solidFill>
                <a:latin typeface="Calibri" pitchFamily="34" charset="0"/>
              </a:rPr>
              <a:t>driving</a:t>
            </a:r>
            <a:r>
              <a:rPr lang="fr-CH" sz="1700" dirty="0">
                <a:solidFill>
                  <a:srgbClr val="000000"/>
                </a:solidFill>
                <a:latin typeface="Calibri" pitchFamily="34" charset="0"/>
              </a:rPr>
              <a:t> and </a:t>
            </a:r>
            <a:r>
              <a:rPr lang="sl-SI" sz="1700" dirty="0">
                <a:solidFill>
                  <a:srgbClr val="000000"/>
                </a:solidFill>
                <a:latin typeface="Calibri" pitchFamily="34" charset="0"/>
              </a:rPr>
              <a:t>P</a:t>
            </a:r>
            <a:r>
              <a:rPr lang="en-US" sz="1700" dirty="0">
                <a:solidFill>
                  <a:srgbClr val="000000"/>
                </a:solidFill>
                <a:latin typeface="Calibri" pitchFamily="34" charset="0"/>
              </a:rPr>
              <a:t>hone use</a:t>
            </a:r>
            <a:endParaRPr lang="sl-SI" sz="1700" dirty="0">
              <a:solidFill>
                <a:srgbClr val="000000"/>
              </a:solidFill>
              <a:latin typeface="Calibri" pitchFamily="34" charset="0"/>
            </a:endParaRPr>
          </a:p>
          <a:p>
            <a:pPr marL="395288" indent="-285750">
              <a:buFontTx/>
              <a:buBlip>
                <a:blip r:embed="rId4"/>
              </a:buBlip>
            </a:pPr>
            <a:r>
              <a:rPr lang="sl-SI" sz="1700" dirty="0" smtClean="0">
                <a:solidFill>
                  <a:srgbClr val="000000"/>
                </a:solidFill>
                <a:latin typeface="Calibri" pitchFamily="34" charset="0"/>
              </a:rPr>
              <a:t>Reduction</a:t>
            </a:r>
            <a:r>
              <a:rPr lang="en-US" sz="1700" dirty="0" smtClean="0">
                <a:solidFill>
                  <a:srgbClr val="000000"/>
                </a:solidFill>
                <a:latin typeface="Calibri" pitchFamily="34" charset="0"/>
              </a:rPr>
              <a:t> </a:t>
            </a:r>
            <a:r>
              <a:rPr lang="en-US" sz="1700" dirty="0">
                <a:solidFill>
                  <a:srgbClr val="000000"/>
                </a:solidFill>
                <a:latin typeface="Calibri" pitchFamily="34" charset="0"/>
              </a:rPr>
              <a:t>in the consequences of crashes </a:t>
            </a:r>
            <a:endParaRPr lang="sl-SI" sz="1700" dirty="0">
              <a:solidFill>
                <a:srgbClr val="000000"/>
              </a:solidFill>
              <a:latin typeface="Calibri" pitchFamily="34" charset="0"/>
            </a:endParaRPr>
          </a:p>
          <a:p>
            <a:pPr marL="395288" indent="-285750">
              <a:buFontTx/>
              <a:buBlip>
                <a:blip r:embed="rId4"/>
              </a:buBlip>
            </a:pPr>
            <a:r>
              <a:rPr lang="sl-SI" sz="1700" dirty="0">
                <a:solidFill>
                  <a:srgbClr val="000000"/>
                </a:solidFill>
                <a:latin typeface="Calibri" pitchFamily="34" charset="0"/>
              </a:rPr>
              <a:t>R</a:t>
            </a:r>
            <a:r>
              <a:rPr lang="en-US" sz="1700" dirty="0" err="1">
                <a:solidFill>
                  <a:srgbClr val="000000"/>
                </a:solidFill>
                <a:latin typeface="Calibri" pitchFamily="34" charset="0"/>
              </a:rPr>
              <a:t>eduction</a:t>
            </a:r>
            <a:r>
              <a:rPr lang="sl-SI" sz="1700" dirty="0">
                <a:solidFill>
                  <a:srgbClr val="000000"/>
                </a:solidFill>
                <a:latin typeface="Calibri" pitchFamily="34" charset="0"/>
              </a:rPr>
              <a:t> </a:t>
            </a:r>
            <a:r>
              <a:rPr lang="en-US" sz="1700" dirty="0">
                <a:solidFill>
                  <a:srgbClr val="000000"/>
                </a:solidFill>
                <a:latin typeface="Calibri" pitchFamily="34" charset="0"/>
              </a:rPr>
              <a:t>of CO2 emission</a:t>
            </a:r>
            <a:r>
              <a:rPr lang="sl-SI" sz="1700" dirty="0">
                <a:solidFill>
                  <a:srgbClr val="000000"/>
                </a:solidFill>
                <a:latin typeface="Calibri" pitchFamily="34" charset="0"/>
              </a:rPr>
              <a:t>s</a:t>
            </a:r>
            <a:endParaRPr lang="en-US" sz="1700" dirty="0">
              <a:solidFill>
                <a:srgbClr val="000000"/>
              </a:solidFill>
              <a:latin typeface="Calibri" pitchFamily="34" charset="0"/>
            </a:endParaRPr>
          </a:p>
        </p:txBody>
      </p:sp>
      <p:cxnSp>
        <p:nvCxnSpPr>
          <p:cNvPr id="25" name="Ukrivljen povezovalnik 24"/>
          <p:cNvCxnSpPr/>
          <p:nvPr/>
        </p:nvCxnSpPr>
        <p:spPr>
          <a:xfrm>
            <a:off x="3132138" y="5392738"/>
            <a:ext cx="1511300" cy="36036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16403" name="Picture 5" descr="G:\ZAVOD VARNA POT\FEVR wdor.jpg"/>
          <p:cNvPicPr>
            <a:picLocks noChangeAspect="1" noChangeArrowheads="1"/>
          </p:cNvPicPr>
          <p:nvPr/>
        </p:nvPicPr>
        <p:blipFill>
          <a:blip r:embed="rId5" cstate="print"/>
          <a:srcRect t="30826" b="28087"/>
          <a:stretch>
            <a:fillRect/>
          </a:stretch>
        </p:blipFill>
        <p:spPr bwMode="auto">
          <a:xfrm>
            <a:off x="6804025" y="188913"/>
            <a:ext cx="2036763" cy="865187"/>
          </a:xfrm>
          <a:prstGeom prst="rect">
            <a:avLst/>
          </a:prstGeom>
          <a:noFill/>
          <a:ln w="9525">
            <a:noFill/>
            <a:miter lim="800000"/>
            <a:headEnd/>
            <a:tailEnd/>
          </a:ln>
        </p:spPr>
      </p:pic>
      <p:sp>
        <p:nvSpPr>
          <p:cNvPr id="15" name="Fußzeilenplatzhalter 14"/>
          <p:cNvSpPr>
            <a:spLocks noGrp="1"/>
          </p:cNvSpPr>
          <p:nvPr>
            <p:ph type="ftr" sz="quarter" idx="11"/>
          </p:nvPr>
        </p:nvSpPr>
        <p:spPr/>
        <p:txBody>
          <a:bodyPr/>
          <a:lstStyle/>
          <a:p>
            <a:pPr>
              <a:defRPr/>
            </a:pPr>
            <a:r>
              <a:rPr lang="en-US" smtClean="0"/>
              <a:t>FEVR Justice Workshop 4.4. KL</a:t>
            </a:r>
            <a:endParaRPr lang="sl-S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187624" y="293500"/>
            <a:ext cx="4824536" cy="648073"/>
          </a:xfrm>
        </p:spPr>
        <p:txBody>
          <a:bodyPr>
            <a:normAutofit fontScale="90000"/>
          </a:bodyPr>
          <a:lstStyle/>
          <a:p>
            <a:pPr eaLnBrk="1" fontAlgn="auto" hangingPunct="1">
              <a:spcAft>
                <a:spcPts val="0"/>
              </a:spcAft>
              <a:defRPr/>
            </a:pPr>
            <a:r>
              <a:rPr lang="sl-SI" dirty="0" smtClean="0">
                <a:solidFill>
                  <a:schemeClr val="accent1"/>
                </a:solidFill>
                <a:latin typeface="Calibri" pitchFamily="34" charset="0"/>
                <a:cs typeface="Calibri" pitchFamily="34" charset="0"/>
              </a:rPr>
              <a:t>FEVR </a:t>
            </a:r>
            <a:r>
              <a:rPr lang="en-GB" dirty="0" smtClean="0">
                <a:solidFill>
                  <a:schemeClr val="accent1"/>
                </a:solidFill>
                <a:latin typeface="Calibri" pitchFamily="34" charset="0"/>
                <a:cs typeface="Calibri" pitchFamily="34" charset="0"/>
              </a:rPr>
              <a:t>Areas of activities</a:t>
            </a:r>
            <a:endParaRPr lang="sl-SI" dirty="0">
              <a:solidFill>
                <a:schemeClr val="accent1"/>
              </a:solidFill>
              <a:latin typeface="Calibri" pitchFamily="34" charset="0"/>
              <a:cs typeface="Calibri" pitchFamily="34" charset="0"/>
            </a:endParaRPr>
          </a:p>
        </p:txBody>
      </p:sp>
      <p:sp>
        <p:nvSpPr>
          <p:cNvPr id="19461" name="Rectangle 6"/>
          <p:cNvSpPr>
            <a:spLocks noChangeArrowheads="1"/>
          </p:cNvSpPr>
          <p:nvPr/>
        </p:nvSpPr>
        <p:spPr bwMode="auto">
          <a:xfrm>
            <a:off x="362719" y="1317565"/>
            <a:ext cx="4579723"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txBody>
          <a:bodyPr>
            <a:spAutoFit/>
          </a:bodyPr>
          <a:lstStyle/>
          <a:p>
            <a:pPr>
              <a:defRPr/>
            </a:pPr>
            <a:r>
              <a:rPr lang="sl-SI" sz="2400" b="1" dirty="0">
                <a:latin typeface="Calibri" pitchFamily="34" charset="0"/>
                <a:cs typeface="Calibri" pitchFamily="34" charset="0"/>
              </a:rPr>
              <a:t>More </a:t>
            </a:r>
            <a:r>
              <a:rPr lang="sl-SI" sz="2400" b="1" dirty="0" err="1">
                <a:latin typeface="Calibri" pitchFamily="34" charset="0"/>
                <a:cs typeface="Calibri" pitchFamily="34" charset="0"/>
              </a:rPr>
              <a:t>serious</a:t>
            </a:r>
            <a:r>
              <a:rPr lang="sl-SI" sz="2400" b="1" dirty="0">
                <a:latin typeface="Calibri" pitchFamily="34" charset="0"/>
                <a:cs typeface="Calibri" pitchFamily="34" charset="0"/>
              </a:rPr>
              <a:t> post </a:t>
            </a:r>
            <a:r>
              <a:rPr lang="sl-SI" sz="2400" b="1" dirty="0" err="1">
                <a:latin typeface="Calibri" pitchFamily="34" charset="0"/>
                <a:cs typeface="Calibri" pitchFamily="34" charset="0"/>
              </a:rPr>
              <a:t>crash</a:t>
            </a:r>
            <a:r>
              <a:rPr lang="sl-SI" sz="2400" b="1" dirty="0">
                <a:latin typeface="Calibri" pitchFamily="34" charset="0"/>
                <a:cs typeface="Calibri" pitchFamily="34" charset="0"/>
              </a:rPr>
              <a:t> </a:t>
            </a:r>
            <a:r>
              <a:rPr lang="sl-SI" sz="2400" b="1" dirty="0" err="1">
                <a:latin typeface="Calibri" pitchFamily="34" charset="0"/>
                <a:cs typeface="Calibri" pitchFamily="34" charset="0"/>
              </a:rPr>
              <a:t>response</a:t>
            </a:r>
            <a:r>
              <a:rPr lang="sl-SI" dirty="0">
                <a:latin typeface="Calibri" pitchFamily="34" charset="0"/>
                <a:cs typeface="Calibri" pitchFamily="34" charset="0"/>
              </a:rPr>
              <a:t>:</a:t>
            </a:r>
          </a:p>
        </p:txBody>
      </p:sp>
      <p:sp>
        <p:nvSpPr>
          <p:cNvPr id="17414" name="Rectangle 1"/>
          <p:cNvSpPr>
            <a:spLocks noChangeArrowheads="1"/>
          </p:cNvSpPr>
          <p:nvPr/>
        </p:nvSpPr>
        <p:spPr bwMode="auto">
          <a:xfrm>
            <a:off x="4071938" y="4721735"/>
            <a:ext cx="4892675" cy="646331"/>
          </a:xfrm>
          <a:prstGeom prst="rect">
            <a:avLst/>
          </a:prstGeom>
          <a:noFill/>
          <a:ln>
            <a:noFill/>
          </a:ln>
          <a:extLst>
            <a:ext uri="{909E8E84-426E-40DD-AFC4-6F175D3DCCD1}"/>
            <a:ext uri="{91240B29-F687-4F45-9708-019B960494DF}"/>
          </a:extLst>
        </p:spPr>
        <p:txBody>
          <a:bodyPr wrap="square" anchor="ctr">
            <a:spAutoFit/>
          </a:bodyPr>
          <a:lstStyle/>
          <a:p>
            <a:pPr eaLnBrk="0" hangingPunct="0">
              <a:defRPr/>
            </a:pPr>
            <a:r>
              <a:rPr lang="sl-SI" b="1" dirty="0">
                <a:solidFill>
                  <a:schemeClr val="accent1">
                    <a:lumMod val="75000"/>
                  </a:schemeClr>
                </a:solidFill>
                <a:latin typeface="Calibri" pitchFamily="34" charset="0"/>
                <a:cs typeface="Calibri" pitchFamily="34" charset="0"/>
                <a:sym typeface="Wingdings" pitchFamily="2" charset="2"/>
              </a:rPr>
              <a:t></a:t>
            </a:r>
            <a:r>
              <a:rPr lang="sl-SI" dirty="0">
                <a:latin typeface="Calibri" pitchFamily="34" charset="0"/>
                <a:cs typeface="Calibri" pitchFamily="34" charset="0"/>
                <a:sym typeface="Wingdings" pitchFamily="2" charset="2"/>
              </a:rPr>
              <a:t> </a:t>
            </a:r>
            <a:r>
              <a:rPr lang="en-GB" b="1" dirty="0">
                <a:latin typeface="Calibri" pitchFamily="34" charset="0"/>
                <a:cs typeface="Calibri" pitchFamily="34" charset="0"/>
              </a:rPr>
              <a:t>Medical care </a:t>
            </a:r>
            <a:r>
              <a:rPr lang="en-GB" dirty="0">
                <a:latin typeface="Calibri" pitchFamily="34" charset="0"/>
                <a:cs typeface="Calibri" pitchFamily="34" charset="0"/>
              </a:rPr>
              <a:t>– both physical and psychological to satisfactory national standards</a:t>
            </a:r>
            <a:endParaRPr lang="sl-SI" dirty="0">
              <a:latin typeface="Arial" pitchFamily="34" charset="0"/>
              <a:cs typeface="Arial" pitchFamily="34" charset="0"/>
            </a:endParaRPr>
          </a:p>
        </p:txBody>
      </p:sp>
      <p:pic>
        <p:nvPicPr>
          <p:cNvPr id="17415" name="Picture 2"/>
          <p:cNvPicPr>
            <a:picLocks noChangeAspect="1" noChangeArrowheads="1"/>
          </p:cNvPicPr>
          <p:nvPr/>
        </p:nvPicPr>
        <p:blipFill>
          <a:blip r:embed="rId3" cstate="print"/>
          <a:srcRect r="85715"/>
          <a:stretch>
            <a:fillRect/>
          </a:stretch>
        </p:blipFill>
        <p:spPr bwMode="auto">
          <a:xfrm>
            <a:off x="179388" y="260350"/>
            <a:ext cx="720725" cy="714375"/>
          </a:xfrm>
          <a:prstGeom prst="rect">
            <a:avLst/>
          </a:prstGeom>
          <a:noFill/>
          <a:ln w="9525">
            <a:noFill/>
            <a:miter lim="800000"/>
            <a:headEnd/>
            <a:tailEnd/>
          </a:ln>
        </p:spPr>
      </p:pic>
      <p:pic>
        <p:nvPicPr>
          <p:cNvPr id="17416" name="Picture 9" descr="https://fbcdn-sphotos-a.akamaihd.net/hphotos-ak-ash2/181764_169599756425588_163738600345037_449469_5979352_n.jpg"/>
          <p:cNvPicPr>
            <a:picLocks noChangeAspect="1" noChangeArrowheads="1"/>
          </p:cNvPicPr>
          <p:nvPr/>
        </p:nvPicPr>
        <p:blipFill>
          <a:blip r:embed="rId4" cstate="print"/>
          <a:srcRect l="6084" t="77295" r="4883" b="9566"/>
          <a:stretch>
            <a:fillRect/>
          </a:stretch>
        </p:blipFill>
        <p:spPr bwMode="auto">
          <a:xfrm>
            <a:off x="251520" y="5085184"/>
            <a:ext cx="3668712" cy="1135062"/>
          </a:xfrm>
          <a:prstGeom prst="rect">
            <a:avLst/>
          </a:prstGeom>
          <a:noFill/>
          <a:ln w="9525">
            <a:noFill/>
            <a:miter lim="800000"/>
            <a:headEnd/>
            <a:tailEnd/>
          </a:ln>
        </p:spPr>
      </p:pic>
      <p:sp>
        <p:nvSpPr>
          <p:cNvPr id="17417" name="Pravokotnik 2"/>
          <p:cNvSpPr>
            <a:spLocks noChangeArrowheads="1"/>
          </p:cNvSpPr>
          <p:nvPr/>
        </p:nvSpPr>
        <p:spPr bwMode="auto">
          <a:xfrm>
            <a:off x="369888" y="1785938"/>
            <a:ext cx="4572000" cy="1077912"/>
          </a:xfrm>
          <a:prstGeom prst="rect">
            <a:avLst/>
          </a:prstGeom>
          <a:noFill/>
          <a:ln>
            <a:noFill/>
          </a:ln>
          <a:extLst>
            <a:ext uri="{909E8E84-426E-40DD-AFC4-6F175D3DCCD1}"/>
            <a:ext uri="{91240B29-F687-4F45-9708-019B960494DF}"/>
          </a:extLst>
        </p:spPr>
        <p:txBody>
          <a:bodyPr>
            <a:spAutoFit/>
          </a:bodyPr>
          <a:lstStyle/>
          <a:p>
            <a:pPr>
              <a:defRPr/>
            </a:pPr>
            <a:r>
              <a:rPr lang="sl-SI" sz="2400" b="1" dirty="0">
                <a:latin typeface="Calibri" pitchFamily="34" charset="0"/>
                <a:cs typeface="Calibri" pitchFamily="34" charset="0"/>
              </a:rPr>
              <a:t> </a:t>
            </a:r>
            <a:r>
              <a:rPr lang="sl-SI" sz="2000" b="1" dirty="0">
                <a:solidFill>
                  <a:schemeClr val="accent1">
                    <a:lumMod val="75000"/>
                  </a:schemeClr>
                </a:solidFill>
                <a:latin typeface="Calibri" pitchFamily="34" charset="0"/>
                <a:cs typeface="Calibri" pitchFamily="34" charset="0"/>
                <a:sym typeface="Wingdings" pitchFamily="2" charset="2"/>
              </a:rPr>
              <a:t></a:t>
            </a:r>
            <a:r>
              <a:rPr lang="sl-SI" sz="2000" b="1" dirty="0">
                <a:latin typeface="Calibri" pitchFamily="34" charset="0"/>
                <a:cs typeface="Calibri" pitchFamily="34" charset="0"/>
                <a:sym typeface="Wingdings" pitchFamily="2" charset="2"/>
              </a:rPr>
              <a:t> </a:t>
            </a:r>
            <a:r>
              <a:rPr lang="en-GB" sz="2000" b="1" dirty="0">
                <a:latin typeface="Calibri" pitchFamily="34" charset="0"/>
                <a:cs typeface="Calibri" pitchFamily="34" charset="0"/>
              </a:rPr>
              <a:t>Investigation of crashes </a:t>
            </a:r>
            <a:r>
              <a:rPr lang="sl-SI" sz="2000" dirty="0">
                <a:latin typeface="Calibri" pitchFamily="34" charset="0"/>
                <a:cs typeface="Calibri" pitchFamily="34" charset="0"/>
              </a:rPr>
              <a:t>to minimum standards</a:t>
            </a:r>
            <a:r>
              <a:rPr lang="fr-CH" sz="2000" dirty="0">
                <a:latin typeface="Calibri" pitchFamily="34" charset="0"/>
                <a:cs typeface="Calibri" pitchFamily="34" charset="0"/>
              </a:rPr>
              <a:t> and  </a:t>
            </a:r>
            <a:r>
              <a:rPr lang="fr-CH" sz="2000" b="1" dirty="0">
                <a:latin typeface="Calibri" pitchFamily="34" charset="0"/>
                <a:cs typeface="Calibri" pitchFamily="34" charset="0"/>
              </a:rPr>
              <a:t>MDCI </a:t>
            </a:r>
            <a:r>
              <a:rPr lang="fr-CH" sz="2000" dirty="0">
                <a:latin typeface="Calibri" pitchFamily="34" charset="0"/>
                <a:cs typeface="Calibri" pitchFamily="34" charset="0"/>
              </a:rPr>
              <a:t>= Multi </a:t>
            </a:r>
            <a:r>
              <a:rPr lang="fr-CH" sz="2000" dirty="0" err="1">
                <a:latin typeface="Calibri" pitchFamily="34" charset="0"/>
                <a:cs typeface="Calibri" pitchFamily="34" charset="0"/>
              </a:rPr>
              <a:t>Disciplinary</a:t>
            </a:r>
            <a:r>
              <a:rPr lang="fr-CH" sz="2000" dirty="0">
                <a:latin typeface="Calibri" pitchFamily="34" charset="0"/>
                <a:cs typeface="Calibri" pitchFamily="34" charset="0"/>
              </a:rPr>
              <a:t> Crash Investigation</a:t>
            </a:r>
            <a:endParaRPr lang="sl-SI" sz="2000" dirty="0">
              <a:latin typeface="Arial" pitchFamily="34" charset="0"/>
              <a:cs typeface="Arial" pitchFamily="34" charset="0"/>
            </a:endParaRPr>
          </a:p>
        </p:txBody>
      </p:sp>
      <p:sp>
        <p:nvSpPr>
          <p:cNvPr id="17418" name="Pravokotnik 4"/>
          <p:cNvSpPr>
            <a:spLocks noChangeArrowheads="1"/>
          </p:cNvSpPr>
          <p:nvPr/>
        </p:nvSpPr>
        <p:spPr bwMode="auto">
          <a:xfrm>
            <a:off x="971550" y="2852738"/>
            <a:ext cx="4572000" cy="646112"/>
          </a:xfrm>
          <a:prstGeom prst="rect">
            <a:avLst/>
          </a:prstGeom>
          <a:noFill/>
          <a:ln>
            <a:noFill/>
          </a:ln>
          <a:extLst>
            <a:ext uri="{909E8E84-426E-40DD-AFC4-6F175D3DCCD1}"/>
            <a:ext uri="{91240B29-F687-4F45-9708-019B960494DF}"/>
          </a:extLst>
        </p:spPr>
        <p:txBody>
          <a:bodyPr>
            <a:spAutoFit/>
          </a:bodyPr>
          <a:lstStyle/>
          <a:p>
            <a:pPr>
              <a:defRPr/>
            </a:pPr>
            <a:r>
              <a:rPr lang="sl-SI" dirty="0">
                <a:latin typeface="Calibri" pitchFamily="34" charset="0"/>
                <a:cs typeface="Calibri" pitchFamily="34" charset="0"/>
              </a:rPr>
              <a:t> </a:t>
            </a:r>
            <a:r>
              <a:rPr lang="sl-SI" b="1" dirty="0">
                <a:solidFill>
                  <a:schemeClr val="accent1">
                    <a:lumMod val="75000"/>
                  </a:schemeClr>
                </a:solidFill>
                <a:latin typeface="Calibri" pitchFamily="34" charset="0"/>
                <a:cs typeface="Calibri" pitchFamily="34" charset="0"/>
                <a:sym typeface="Wingdings" pitchFamily="2" charset="2"/>
              </a:rPr>
              <a:t></a:t>
            </a:r>
            <a:r>
              <a:rPr lang="sl-SI" dirty="0">
                <a:latin typeface="Calibri" pitchFamily="34" charset="0"/>
                <a:cs typeface="Calibri" pitchFamily="34" charset="0"/>
                <a:sym typeface="Wingdings" pitchFamily="2" charset="2"/>
              </a:rPr>
              <a:t> </a:t>
            </a:r>
            <a:r>
              <a:rPr lang="en-GB" b="1" dirty="0">
                <a:solidFill>
                  <a:srgbClr val="FF0000"/>
                </a:solidFill>
                <a:latin typeface="Calibri" pitchFamily="34" charset="0"/>
                <a:cs typeface="Calibri" pitchFamily="34" charset="0"/>
              </a:rPr>
              <a:t>Criminal justice </a:t>
            </a:r>
            <a:r>
              <a:rPr lang="en-GB" dirty="0">
                <a:solidFill>
                  <a:srgbClr val="FF0000"/>
                </a:solidFill>
                <a:latin typeface="Calibri" pitchFamily="34" charset="0"/>
                <a:cs typeface="Calibri" pitchFamily="34" charset="0"/>
              </a:rPr>
              <a:t>- with appropriate laws, charges and sentences</a:t>
            </a:r>
            <a:endParaRPr lang="sl-SI" dirty="0">
              <a:solidFill>
                <a:srgbClr val="FF0000"/>
              </a:solidFill>
              <a:latin typeface="Arial" pitchFamily="34" charset="0"/>
              <a:cs typeface="Arial" pitchFamily="34" charset="0"/>
            </a:endParaRPr>
          </a:p>
        </p:txBody>
      </p:sp>
      <p:sp>
        <p:nvSpPr>
          <p:cNvPr id="17419" name="Pravokotnik 5"/>
          <p:cNvSpPr>
            <a:spLocks noChangeArrowheads="1"/>
          </p:cNvSpPr>
          <p:nvPr/>
        </p:nvSpPr>
        <p:spPr bwMode="auto">
          <a:xfrm>
            <a:off x="2090738" y="3527425"/>
            <a:ext cx="4572000" cy="1200329"/>
          </a:xfrm>
          <a:prstGeom prst="rect">
            <a:avLst/>
          </a:prstGeom>
          <a:noFill/>
          <a:ln w="9525">
            <a:noFill/>
            <a:miter lim="800000"/>
            <a:headEnd/>
            <a:tailEnd/>
          </a:ln>
        </p:spPr>
        <p:txBody>
          <a:bodyPr>
            <a:spAutoFit/>
          </a:bodyPr>
          <a:lstStyle/>
          <a:p>
            <a:pPr eaLnBrk="0" hangingPunct="0">
              <a:buFont typeface="Wingdings" pitchFamily="2" charset="2"/>
              <a:buChar char="à"/>
            </a:pPr>
            <a:r>
              <a:rPr lang="en-GB" b="1" dirty="0">
                <a:solidFill>
                  <a:srgbClr val="FF0000"/>
                </a:solidFill>
                <a:latin typeface="Calibri" pitchFamily="34" charset="0"/>
              </a:rPr>
              <a:t>Civil justice </a:t>
            </a:r>
            <a:r>
              <a:rPr lang="en-GB" dirty="0">
                <a:solidFill>
                  <a:srgbClr val="FF0000"/>
                </a:solidFill>
                <a:latin typeface="Calibri" pitchFamily="34" charset="0"/>
              </a:rPr>
              <a:t>– length of proceedings to be reasonable and damages payments to be </a:t>
            </a:r>
            <a:r>
              <a:rPr lang="en-GB" dirty="0" smtClean="0">
                <a:solidFill>
                  <a:srgbClr val="FF0000"/>
                </a:solidFill>
                <a:latin typeface="Calibri" pitchFamily="34" charset="0"/>
              </a:rPr>
              <a:t>fair</a:t>
            </a:r>
          </a:p>
          <a:p>
            <a:pPr eaLnBrk="0" hangingPunct="0">
              <a:buFont typeface="Wingdings" pitchFamily="2" charset="2"/>
              <a:buChar char="à"/>
            </a:pPr>
            <a:endParaRPr lang="en-GB" dirty="0">
              <a:solidFill>
                <a:srgbClr val="FF0000"/>
              </a:solidFill>
              <a:latin typeface="Calibri" pitchFamily="34" charset="0"/>
            </a:endParaRPr>
          </a:p>
          <a:p>
            <a:pPr eaLnBrk="0" hangingPunct="0">
              <a:buFont typeface="Wingdings" pitchFamily="2" charset="2"/>
              <a:buChar char="à"/>
            </a:pPr>
            <a:r>
              <a:rPr lang="en-GB" b="1" dirty="0">
                <a:solidFill>
                  <a:srgbClr val="FF0000"/>
                </a:solidFill>
                <a:latin typeface="Calibri" pitchFamily="34" charset="0"/>
              </a:rPr>
              <a:t>Strict liability law</a:t>
            </a:r>
            <a:endParaRPr lang="sl-SI" b="1" dirty="0">
              <a:solidFill>
                <a:srgbClr val="FF0000"/>
              </a:solidFill>
              <a:latin typeface="Calibri" pitchFamily="34" charset="0"/>
            </a:endParaRPr>
          </a:p>
        </p:txBody>
      </p:sp>
      <p:pic>
        <p:nvPicPr>
          <p:cNvPr id="17420" name="Picture 5" descr="G:\ZAVOD VARNA POT\FEVR wdor.jpg"/>
          <p:cNvPicPr>
            <a:picLocks noChangeAspect="1" noChangeArrowheads="1"/>
          </p:cNvPicPr>
          <p:nvPr/>
        </p:nvPicPr>
        <p:blipFill>
          <a:blip r:embed="rId5" cstate="print"/>
          <a:srcRect t="30826" b="28087"/>
          <a:stretch>
            <a:fillRect/>
          </a:stretch>
        </p:blipFill>
        <p:spPr bwMode="auto">
          <a:xfrm>
            <a:off x="6804025" y="188913"/>
            <a:ext cx="2036763" cy="865187"/>
          </a:xfrm>
          <a:prstGeom prst="rect">
            <a:avLst/>
          </a:prstGeom>
          <a:noFill/>
          <a:ln w="9525">
            <a:noFill/>
            <a:miter lim="800000"/>
            <a:headEnd/>
            <a:tailEnd/>
          </a:ln>
        </p:spPr>
      </p:pic>
      <p:sp>
        <p:nvSpPr>
          <p:cNvPr id="12" name="Fußzeilenplatzhalter 11"/>
          <p:cNvSpPr>
            <a:spLocks noGrp="1"/>
          </p:cNvSpPr>
          <p:nvPr>
            <p:ph type="ftr" sz="quarter" idx="11"/>
          </p:nvPr>
        </p:nvSpPr>
        <p:spPr/>
        <p:txBody>
          <a:bodyPr/>
          <a:lstStyle/>
          <a:p>
            <a:pPr>
              <a:defRPr/>
            </a:pPr>
            <a:r>
              <a:rPr lang="en-US" smtClean="0"/>
              <a:t>FEVR Justice Workshop 4.4. KL</a:t>
            </a:r>
            <a:endParaRPr lang="sl-SI"/>
          </a:p>
        </p:txBody>
      </p:sp>
      <p:pic>
        <p:nvPicPr>
          <p:cNvPr id="13" name="Grafik 12" descr="C:\Users\Django\Documents\2016\6 june\25\pictures docs\P029310000102-101203.jpg"/>
          <p:cNvPicPr/>
          <p:nvPr/>
        </p:nvPicPr>
        <p:blipFill>
          <a:blip r:embed="rId6" cstate="print"/>
          <a:srcRect/>
          <a:stretch>
            <a:fillRect/>
          </a:stretch>
        </p:blipFill>
        <p:spPr bwMode="auto">
          <a:xfrm>
            <a:off x="5580112" y="1196752"/>
            <a:ext cx="3240360"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900113" y="349217"/>
            <a:ext cx="5256063" cy="935831"/>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fr-CH" dirty="0" err="1" smtClean="0">
                <a:solidFill>
                  <a:schemeClr val="accent1"/>
                </a:solidFill>
                <a:latin typeface="Calibri" pitchFamily="34" charset="0"/>
                <a:cs typeface="Calibri" pitchFamily="34" charset="0"/>
              </a:rPr>
              <a:t>Studies</a:t>
            </a:r>
            <a:endParaRPr lang="sl-SI" dirty="0">
              <a:solidFill>
                <a:schemeClr val="accent1"/>
              </a:solidFill>
              <a:latin typeface="Calibri" pitchFamily="34" charset="0"/>
              <a:cs typeface="Calibri" pitchFamily="34" charset="0"/>
            </a:endParaRPr>
          </a:p>
        </p:txBody>
      </p:sp>
      <p:sp>
        <p:nvSpPr>
          <p:cNvPr id="19462" name="Pravokotnik 9"/>
          <p:cNvSpPr>
            <a:spLocks noChangeArrowheads="1"/>
          </p:cNvSpPr>
          <p:nvPr/>
        </p:nvSpPr>
        <p:spPr bwMode="auto">
          <a:xfrm>
            <a:off x="900113" y="3325813"/>
            <a:ext cx="5418137" cy="430887"/>
          </a:xfrm>
          <a:prstGeom prst="rect">
            <a:avLst/>
          </a:prstGeom>
          <a:noFill/>
          <a:ln w="9525">
            <a:noFill/>
            <a:miter lim="800000"/>
            <a:headEnd/>
            <a:tailEnd/>
          </a:ln>
        </p:spPr>
        <p:txBody>
          <a:bodyPr>
            <a:spAutoFit/>
          </a:bodyPr>
          <a:lstStyle/>
          <a:p>
            <a:pPr algn="just" eaLnBrk="0" hangingPunct="0"/>
            <a:r>
              <a:rPr lang="sl-SI" sz="2200" dirty="0">
                <a:solidFill>
                  <a:srgbClr val="000000"/>
                </a:solidFill>
                <a:latin typeface="Calibri" pitchFamily="34" charset="0"/>
              </a:rPr>
              <a:t>	</a:t>
            </a:r>
            <a:endParaRPr lang="sl-SI" sz="2200" i="1" dirty="0">
              <a:solidFill>
                <a:srgbClr val="000000"/>
              </a:solidFill>
              <a:latin typeface="Calibri" pitchFamily="34" charset="0"/>
            </a:endParaRPr>
          </a:p>
        </p:txBody>
      </p:sp>
      <p:sp>
        <p:nvSpPr>
          <p:cNvPr id="4" name="Pravokotnik 3"/>
          <p:cNvSpPr/>
          <p:nvPr/>
        </p:nvSpPr>
        <p:spPr>
          <a:xfrm>
            <a:off x="899592" y="4797152"/>
            <a:ext cx="5998692" cy="1200329"/>
          </a:xfrm>
          <a:prstGeom prst="rect">
            <a:avLst/>
          </a:prstGeom>
          <a:pattFill prst="dkDnDiag">
            <a:fgClr>
              <a:schemeClr val="accent1">
                <a:lumMod val="20000"/>
                <a:lumOff val="80000"/>
              </a:schemeClr>
            </a:fgClr>
            <a:bgClr>
              <a:schemeClr val="bg1"/>
            </a:bgClr>
          </a:pattFill>
        </p:spPr>
        <p:txBody>
          <a:bodyPr wrap="square">
            <a:spAutoFit/>
          </a:bodyPr>
          <a:lstStyle/>
          <a:p>
            <a:r>
              <a:rPr lang="en-US" dirty="0" smtClean="0">
                <a:solidFill>
                  <a:srgbClr val="FF0000"/>
                </a:solidFill>
              </a:rPr>
              <a:t>Dissatisfaction with criminal and civil justice</a:t>
            </a:r>
          </a:p>
          <a:p>
            <a:endParaRPr lang="en-US" dirty="0" smtClean="0">
              <a:solidFill>
                <a:srgbClr val="FF0000"/>
              </a:solidFill>
            </a:endParaRPr>
          </a:p>
          <a:p>
            <a:r>
              <a:rPr lang="en-US" dirty="0" smtClean="0">
                <a:solidFill>
                  <a:srgbClr val="FF0000"/>
                </a:solidFill>
              </a:rPr>
              <a:t>No legal recognition head injury impairment </a:t>
            </a:r>
            <a:endParaRPr lang="fr-CH" dirty="0" smtClean="0">
              <a:solidFill>
                <a:srgbClr val="FF0000"/>
              </a:solidFill>
            </a:endParaRPr>
          </a:p>
          <a:p>
            <a:pPr eaLnBrk="0" hangingPunct="0">
              <a:defRPr/>
            </a:pPr>
            <a:endParaRPr lang="sl-SI" i="1" dirty="0">
              <a:solidFill>
                <a:srgbClr val="FF0000"/>
              </a:solidFill>
              <a:latin typeface="Calibri" pitchFamily="34" charset="0"/>
              <a:cs typeface="Calibri" pitchFamily="34" charset="0"/>
            </a:endParaRPr>
          </a:p>
        </p:txBody>
      </p:sp>
      <p:sp>
        <p:nvSpPr>
          <p:cNvPr id="19464" name="Pravokotnik 4"/>
          <p:cNvSpPr>
            <a:spLocks noChangeArrowheads="1"/>
          </p:cNvSpPr>
          <p:nvPr/>
        </p:nvSpPr>
        <p:spPr bwMode="auto">
          <a:xfrm>
            <a:off x="2771775" y="5661025"/>
            <a:ext cx="4572000" cy="369332"/>
          </a:xfrm>
          <a:prstGeom prst="rect">
            <a:avLst/>
          </a:prstGeom>
          <a:noFill/>
          <a:ln w="9525">
            <a:noFill/>
            <a:miter lim="800000"/>
            <a:headEnd/>
            <a:tailEnd/>
          </a:ln>
        </p:spPr>
        <p:txBody>
          <a:bodyPr>
            <a:spAutoFit/>
          </a:bodyPr>
          <a:lstStyle/>
          <a:p>
            <a:pPr algn="just" eaLnBrk="0" hangingPunct="0"/>
            <a:endParaRPr lang="sl-SI" b="1" dirty="0">
              <a:solidFill>
                <a:srgbClr val="000000"/>
              </a:solidFill>
              <a:latin typeface="Calibri" pitchFamily="34" charset="0"/>
            </a:endParaRPr>
          </a:p>
        </p:txBody>
      </p:sp>
      <p:sp>
        <p:nvSpPr>
          <p:cNvPr id="6" name="Desna puščica 5"/>
          <p:cNvSpPr/>
          <p:nvPr/>
        </p:nvSpPr>
        <p:spPr>
          <a:xfrm>
            <a:off x="395288" y="1700213"/>
            <a:ext cx="360362" cy="2159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sl-SI"/>
          </a:p>
        </p:txBody>
      </p:sp>
      <p:pic>
        <p:nvPicPr>
          <p:cNvPr id="19468" name="Picture 5" descr="G:\ZAVOD VARNA POT\FEVR wdor.jpg"/>
          <p:cNvPicPr>
            <a:picLocks noChangeAspect="1" noChangeArrowheads="1"/>
          </p:cNvPicPr>
          <p:nvPr/>
        </p:nvPicPr>
        <p:blipFill>
          <a:blip r:embed="rId3" cstate="print"/>
          <a:srcRect t="30826" b="28087"/>
          <a:stretch>
            <a:fillRect/>
          </a:stretch>
        </p:blipFill>
        <p:spPr bwMode="auto">
          <a:xfrm>
            <a:off x="6804025" y="188913"/>
            <a:ext cx="2036763" cy="865187"/>
          </a:xfrm>
          <a:prstGeom prst="rect">
            <a:avLst/>
          </a:prstGeom>
          <a:noFill/>
          <a:ln w="9525">
            <a:noFill/>
            <a:miter lim="800000"/>
            <a:headEnd/>
            <a:tailEnd/>
          </a:ln>
        </p:spPr>
      </p:pic>
      <p:sp>
        <p:nvSpPr>
          <p:cNvPr id="15" name="Fußzeilenplatzhalter 14"/>
          <p:cNvSpPr>
            <a:spLocks noGrp="1"/>
          </p:cNvSpPr>
          <p:nvPr>
            <p:ph type="ftr" sz="quarter" idx="11"/>
          </p:nvPr>
        </p:nvSpPr>
        <p:spPr/>
        <p:txBody>
          <a:bodyPr/>
          <a:lstStyle/>
          <a:p>
            <a:pPr>
              <a:defRPr/>
            </a:pPr>
            <a:r>
              <a:rPr lang="en-US" smtClean="0"/>
              <a:t>FEVR Justice Workshop 4.4. KL</a:t>
            </a:r>
            <a:endParaRPr lang="sl-SI"/>
          </a:p>
        </p:txBody>
      </p:sp>
      <p:pic>
        <p:nvPicPr>
          <p:cNvPr id="16" name="Picture 1"/>
          <p:cNvPicPr>
            <a:picLocks noChangeAspect="1" noChangeArrowheads="1"/>
          </p:cNvPicPr>
          <p:nvPr/>
        </p:nvPicPr>
        <p:blipFill>
          <a:blip r:embed="rId4" cstate="print"/>
          <a:srcRect/>
          <a:stretch>
            <a:fillRect/>
          </a:stretch>
        </p:blipFill>
        <p:spPr bwMode="auto">
          <a:xfrm>
            <a:off x="6948264" y="4149080"/>
            <a:ext cx="1821034" cy="2453784"/>
          </a:xfrm>
          <a:prstGeom prst="rect">
            <a:avLst/>
          </a:prstGeom>
          <a:noFill/>
          <a:ln w="9525">
            <a:noFill/>
            <a:miter lim="800000"/>
            <a:headEnd/>
            <a:tailEnd/>
          </a:ln>
        </p:spPr>
      </p:pic>
      <p:pic>
        <p:nvPicPr>
          <p:cNvPr id="17" name="Image"/>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827584" y="1083336"/>
            <a:ext cx="7416824" cy="29937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CH" dirty="0" smtClean="0"/>
              <a:t> </a:t>
            </a:r>
            <a:endParaRPr lang="fr-CH" dirty="0"/>
          </a:p>
        </p:txBody>
      </p:sp>
      <p:sp>
        <p:nvSpPr>
          <p:cNvPr id="4" name="Fußzeilenplatzhalter 3"/>
          <p:cNvSpPr>
            <a:spLocks noGrp="1"/>
          </p:cNvSpPr>
          <p:nvPr>
            <p:ph type="ftr" sz="quarter" idx="11"/>
          </p:nvPr>
        </p:nvSpPr>
        <p:spPr/>
        <p:txBody>
          <a:bodyPr/>
          <a:lstStyle/>
          <a:p>
            <a:pPr>
              <a:defRPr/>
            </a:pPr>
            <a:r>
              <a:rPr lang="en-US" smtClean="0"/>
              <a:t>FEVR Justice Workshop 4.4. KL</a:t>
            </a:r>
            <a:endParaRPr lang="sl-SI"/>
          </a:p>
        </p:txBody>
      </p:sp>
      <p:sp>
        <p:nvSpPr>
          <p:cNvPr id="7" name="Inhaltsplatzhalter 6"/>
          <p:cNvSpPr>
            <a:spLocks noGrp="1"/>
          </p:cNvSpPr>
          <p:nvPr>
            <p:ph idx="1"/>
          </p:nvPr>
        </p:nvSpPr>
        <p:spPr>
          <a:xfrm>
            <a:off x="457200" y="3284984"/>
            <a:ext cx="8229600" cy="2722116"/>
          </a:xfrm>
        </p:spPr>
        <p:txBody>
          <a:bodyPr/>
          <a:lstStyle/>
          <a:p>
            <a:r>
              <a:rPr lang="en-US" sz="2400" dirty="0" smtClean="0"/>
              <a:t>Insurance claims (and criminal justice proceedings, if applied)</a:t>
            </a:r>
            <a:endParaRPr lang="en-GB" sz="2400" dirty="0" smtClean="0"/>
          </a:p>
          <a:p>
            <a:endParaRPr lang="fr-CH" sz="2400" dirty="0" smtClean="0"/>
          </a:p>
          <a:p>
            <a:endParaRPr lang="fr-CH" sz="2400" dirty="0" smtClean="0"/>
          </a:p>
          <a:p>
            <a:pPr marL="365125" lvl="1" indent="-255588">
              <a:spcBef>
                <a:spcPts val="400"/>
              </a:spcBef>
              <a:buSzPct val="68000"/>
              <a:buFont typeface="Wingdings 3" pitchFamily="18" charset="2"/>
              <a:buChar char=""/>
            </a:pPr>
            <a:r>
              <a:rPr lang="en-GB" sz="2400" dirty="0" smtClean="0"/>
              <a:t>Understand how victims could be better supported</a:t>
            </a:r>
          </a:p>
          <a:p>
            <a:endParaRPr lang="fr-CH" dirty="0"/>
          </a:p>
        </p:txBody>
      </p:sp>
      <p:pic>
        <p:nvPicPr>
          <p:cNvPr id="8" name="Picture 3" descr="C:\Users\Django\Documents\2017\2 febr\video2016\13133378_1181067325278821_1789037345231117554_n.png"/>
          <p:cNvPicPr>
            <a:picLocks noChangeAspect="1" noChangeArrowheads="1"/>
          </p:cNvPicPr>
          <p:nvPr/>
        </p:nvPicPr>
        <p:blipFill>
          <a:blip r:embed="rId2" cstate="print"/>
          <a:srcRect/>
          <a:stretch>
            <a:fillRect/>
          </a:stretch>
        </p:blipFill>
        <p:spPr bwMode="auto">
          <a:xfrm>
            <a:off x="1619672" y="332656"/>
            <a:ext cx="5915025" cy="2238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268760"/>
            <a:ext cx="8229600" cy="2592288"/>
          </a:xfrm>
        </p:spPr>
        <p:txBody>
          <a:bodyPr/>
          <a:lstStyle/>
          <a:p>
            <a:r>
              <a:rPr lang="nl-BE" sz="1800" dirty="0" smtClean="0"/>
              <a:t>Gaining recognition victims of road traffic offences</a:t>
            </a:r>
          </a:p>
          <a:p>
            <a:r>
              <a:rPr lang="nl-BE" sz="1800" dirty="0" smtClean="0"/>
              <a:t>Preventing secondary victimisation</a:t>
            </a:r>
          </a:p>
          <a:p>
            <a:r>
              <a:rPr lang="nl-BE" sz="1800" dirty="0" smtClean="0"/>
              <a:t>Improving effectiveness and accessibility of support</a:t>
            </a:r>
          </a:p>
          <a:p>
            <a:r>
              <a:rPr lang="nl-BE" sz="1800" dirty="0" smtClean="0"/>
              <a:t>Facilitating multidisciplinary cooperation</a:t>
            </a:r>
          </a:p>
          <a:p>
            <a:r>
              <a:rPr lang="nl-BE" sz="1800" dirty="0" smtClean="0"/>
              <a:t>Restorative Justice</a:t>
            </a:r>
          </a:p>
          <a:p>
            <a:endParaRPr lang="fr-CH" dirty="0"/>
          </a:p>
        </p:txBody>
      </p:sp>
      <p:sp>
        <p:nvSpPr>
          <p:cNvPr id="3" name="Titel 2"/>
          <p:cNvSpPr>
            <a:spLocks noGrp="1"/>
          </p:cNvSpPr>
          <p:nvPr>
            <p:ph type="title"/>
          </p:nvPr>
        </p:nvSpPr>
        <p:spPr/>
        <p:txBody>
          <a:bodyPr/>
          <a:lstStyle/>
          <a:p>
            <a:r>
              <a:rPr lang="fr-CH" dirty="0" err="1" smtClean="0"/>
              <a:t>Victim</a:t>
            </a:r>
            <a:r>
              <a:rPr lang="fr-CH" dirty="0" smtClean="0"/>
              <a:t> of </a:t>
            </a:r>
            <a:r>
              <a:rPr lang="fr-CH" dirty="0" err="1" smtClean="0"/>
              <a:t>Traffic</a:t>
            </a:r>
            <a:r>
              <a:rPr lang="fr-CH" dirty="0" smtClean="0"/>
              <a:t> </a:t>
            </a:r>
            <a:r>
              <a:rPr lang="fr-CH" dirty="0" err="1" smtClean="0"/>
              <a:t>Offences</a:t>
            </a:r>
            <a:endParaRPr lang="fr-CH" dirty="0"/>
          </a:p>
        </p:txBody>
      </p:sp>
      <p:sp>
        <p:nvSpPr>
          <p:cNvPr id="4" name="Fußzeilenplatzhalter 3"/>
          <p:cNvSpPr>
            <a:spLocks noGrp="1"/>
          </p:cNvSpPr>
          <p:nvPr>
            <p:ph type="ftr" sz="quarter" idx="11"/>
          </p:nvPr>
        </p:nvSpPr>
        <p:spPr/>
        <p:txBody>
          <a:bodyPr/>
          <a:lstStyle/>
          <a:p>
            <a:pPr>
              <a:defRPr/>
            </a:pPr>
            <a:r>
              <a:rPr lang="en-US" smtClean="0"/>
              <a:t>FEVR Justice Workshop 4.4. KL</a:t>
            </a:r>
            <a:endParaRPr lang="sl-SI"/>
          </a:p>
        </p:txBody>
      </p:sp>
      <p:pic>
        <p:nvPicPr>
          <p:cNvPr id="6" name="Grafik 5" descr="Fig 49 EU alternative punishment.png"/>
          <p:cNvPicPr>
            <a:picLocks noChangeAspect="1"/>
          </p:cNvPicPr>
          <p:nvPr/>
        </p:nvPicPr>
        <p:blipFill>
          <a:blip r:embed="rId2" cstate="print"/>
          <a:stretch>
            <a:fillRect/>
          </a:stretch>
        </p:blipFill>
        <p:spPr>
          <a:xfrm>
            <a:off x="467544" y="3429000"/>
            <a:ext cx="8192779" cy="2841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628800"/>
            <a:ext cx="3322712" cy="3024336"/>
          </a:xfrm>
        </p:spPr>
        <p:txBody>
          <a:bodyPr>
            <a:normAutofit fontScale="90000"/>
          </a:bodyPr>
          <a:lstStyle/>
          <a:p>
            <a:pPr lvl="0"/>
            <a:r>
              <a:rPr lang="fr-CH" dirty="0" err="1" smtClean="0"/>
              <a:t>Victims</a:t>
            </a:r>
            <a:r>
              <a:rPr lang="fr-CH" dirty="0" smtClean="0"/>
              <a:t> </a:t>
            </a:r>
            <a:r>
              <a:rPr lang="fr-CH" b="0" dirty="0" smtClean="0"/>
              <a:t>of</a:t>
            </a:r>
            <a:r>
              <a:rPr lang="fr-CH" dirty="0" smtClean="0"/>
              <a:t> Crime &amp; Violence</a:t>
            </a:r>
            <a:br>
              <a:rPr lang="fr-CH" dirty="0" smtClean="0"/>
            </a:br>
            <a:r>
              <a:rPr lang="en-US" sz="2200" b="0" dirty="0" smtClean="0">
                <a:solidFill>
                  <a:srgbClr val="FF0000"/>
                </a:solidFill>
              </a:rPr>
              <a:t>Treat certain violations as </a:t>
            </a:r>
            <a:r>
              <a:rPr lang="en-US" sz="2200" dirty="0" smtClean="0">
                <a:solidFill>
                  <a:srgbClr val="FF0000"/>
                </a:solidFill>
              </a:rPr>
              <a:t>premeditated criminal offences</a:t>
            </a:r>
            <a:br>
              <a:rPr lang="en-US" sz="2200" dirty="0" smtClean="0">
                <a:solidFill>
                  <a:srgbClr val="FF0000"/>
                </a:solidFill>
              </a:rPr>
            </a:br>
            <a:r>
              <a:rPr lang="en-GB" sz="2200" b="0" dirty="0" smtClean="0">
                <a:solidFill>
                  <a:srgbClr val="FF0000"/>
                </a:solidFill>
                <a:effectLst/>
              </a:rPr>
              <a:t>Do those killed and injured by law breaking on the road treated </a:t>
            </a:r>
            <a:r>
              <a:rPr lang="en-GB" sz="2200" dirty="0" smtClean="0">
                <a:solidFill>
                  <a:srgbClr val="FF0000"/>
                </a:solidFill>
                <a:effectLst/>
              </a:rPr>
              <a:t>have the same rights to information and support </a:t>
            </a:r>
            <a:r>
              <a:rPr lang="en-GB" sz="2200" b="0" dirty="0" smtClean="0">
                <a:solidFill>
                  <a:srgbClr val="FF0000"/>
                </a:solidFill>
                <a:effectLst/>
              </a:rPr>
              <a:t>as victims of crime?</a:t>
            </a:r>
            <a:r>
              <a:rPr lang="de-LU" sz="4000" dirty="0" smtClean="0"/>
              <a:t/>
            </a:r>
            <a:br>
              <a:rPr lang="de-LU" sz="4000" dirty="0" smtClean="0"/>
            </a:br>
            <a:r>
              <a:rPr lang="en-US" sz="4400" dirty="0" smtClean="0">
                <a:solidFill>
                  <a:srgbClr val="FFFF00"/>
                </a:solidFill>
              </a:rPr>
              <a:t/>
            </a:r>
            <a:br>
              <a:rPr lang="en-US" sz="4400" dirty="0" smtClean="0">
                <a:solidFill>
                  <a:srgbClr val="FFFF00"/>
                </a:solidFill>
              </a:rPr>
            </a:br>
            <a:endParaRPr lang="fr-CH" dirty="0"/>
          </a:p>
        </p:txBody>
      </p:sp>
      <p:sp>
        <p:nvSpPr>
          <p:cNvPr id="4" name="Fußzeilenplatzhalter 3"/>
          <p:cNvSpPr>
            <a:spLocks noGrp="1"/>
          </p:cNvSpPr>
          <p:nvPr>
            <p:ph type="ftr" sz="quarter" idx="11"/>
          </p:nvPr>
        </p:nvSpPr>
        <p:spPr/>
        <p:txBody>
          <a:bodyPr/>
          <a:lstStyle/>
          <a:p>
            <a:pPr>
              <a:defRPr/>
            </a:pPr>
            <a:r>
              <a:rPr lang="en-US" smtClean="0"/>
              <a:t>FEVR Justice Workshop 4.4. KL</a:t>
            </a:r>
            <a:endParaRPr lang="sl-SI"/>
          </a:p>
        </p:txBody>
      </p:sp>
      <p:pic>
        <p:nvPicPr>
          <p:cNvPr id="1026" name="Picture 2" descr="C:\Users\Django\Documents\2017\2 febr\VictimsofCrime-Factsheet2017\VictimsofCrime-Factsheet2017_Page_1.bmp"/>
          <p:cNvPicPr>
            <a:picLocks noGrp="1" noChangeAspect="1" noChangeArrowheads="1"/>
          </p:cNvPicPr>
          <p:nvPr>
            <p:ph idx="1"/>
          </p:nvPr>
        </p:nvPicPr>
        <p:blipFill>
          <a:blip r:embed="rId2" cstate="print"/>
          <a:srcRect/>
          <a:stretch>
            <a:fillRect/>
          </a:stretch>
        </p:blipFill>
        <p:spPr bwMode="auto">
          <a:xfrm>
            <a:off x="3851921" y="-459432"/>
            <a:ext cx="5292080" cy="7485108"/>
          </a:xfrm>
          <a:prstGeom prst="rect">
            <a:avLst/>
          </a:prstGeom>
          <a:noFill/>
        </p:spPr>
      </p:pic>
      <p:pic>
        <p:nvPicPr>
          <p:cNvPr id="7" name="Grafik 6" descr="revolver2.jpg"/>
          <p:cNvPicPr>
            <a:picLocks noChangeAspect="1"/>
          </p:cNvPicPr>
          <p:nvPr/>
        </p:nvPicPr>
        <p:blipFill>
          <a:blip r:embed="rId3" cstate="print"/>
          <a:stretch>
            <a:fillRect/>
          </a:stretch>
        </p:blipFill>
        <p:spPr>
          <a:xfrm>
            <a:off x="323528" y="4775779"/>
            <a:ext cx="3312368" cy="2082221"/>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xml><?xml version="1.0" encoding="utf-8"?>
<a:themeOverride xmlns:a="http://schemas.openxmlformats.org/drawingml/2006/main">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Solstice</Template>
  <TotalTime>0</TotalTime>
  <Words>1180</Words>
  <Application>Microsoft Office PowerPoint</Application>
  <PresentationFormat>Bildschirmpräsentation (4:3)</PresentationFormat>
  <Paragraphs>143</Paragraphs>
  <Slides>16</Slides>
  <Notes>11</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Concourse</vt:lpstr>
      <vt:lpstr>Folie 1</vt:lpstr>
      <vt:lpstr>WHY Victim organisations?</vt:lpstr>
      <vt:lpstr>  </vt:lpstr>
      <vt:lpstr>FEVR Areas of activities</vt:lpstr>
      <vt:lpstr>FEVR Areas of activities</vt:lpstr>
      <vt:lpstr>Folie 6</vt:lpstr>
      <vt:lpstr> </vt:lpstr>
      <vt:lpstr>Victim of Traffic Offences</vt:lpstr>
      <vt:lpstr>Victims of Crime &amp; Violence Treat certain violations as premeditated criminal offences Do those killed and injured by law breaking on the road treated have the same rights to information and support as victims of crime?  </vt:lpstr>
      <vt:lpstr> Report by FUNDACION MAPFRE/FICVI :  “Response after traffic “accidents” in Ibero-American countries </vt:lpstr>
      <vt:lpstr>NGO Brussels Declaration (May 2009)</vt:lpstr>
      <vt:lpstr>Justice and Post-Crash Response concept note  ( Brasilia Nov. 2016 )  </vt:lpstr>
      <vt:lpstr>Folie 13</vt:lpstr>
      <vt:lpstr>FEVR Strategy   2016-2020</vt:lpstr>
      <vt:lpstr>Crash or Collision is no Accident</vt:lpstr>
      <vt:lpstr>Folie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Andrej</dc:creator>
  <cp:lastModifiedBy>Django</cp:lastModifiedBy>
  <cp:revision>222</cp:revision>
  <dcterms:created xsi:type="dcterms:W3CDTF">2011-10-25T07:48:13Z</dcterms:created>
  <dcterms:modified xsi:type="dcterms:W3CDTF">2017-03-31T08:31:01Z</dcterms:modified>
</cp:coreProperties>
</file>